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257" r:id="rId3"/>
    <p:sldId id="262" r:id="rId4"/>
    <p:sldId id="258" r:id="rId5"/>
    <p:sldId id="260" r:id="rId6"/>
    <p:sldId id="292" r:id="rId7"/>
    <p:sldId id="263" r:id="rId8"/>
    <p:sldId id="291" r:id="rId9"/>
    <p:sldId id="311" r:id="rId10"/>
    <p:sldId id="264" r:id="rId11"/>
    <p:sldId id="312" r:id="rId12"/>
    <p:sldId id="265" r:id="rId13"/>
    <p:sldId id="267" r:id="rId14"/>
    <p:sldId id="266" r:id="rId15"/>
    <p:sldId id="313" r:id="rId16"/>
    <p:sldId id="268" r:id="rId17"/>
    <p:sldId id="314" r:id="rId18"/>
    <p:sldId id="315" r:id="rId19"/>
    <p:sldId id="316" r:id="rId20"/>
    <p:sldId id="272" r:id="rId21"/>
    <p:sldId id="269" r:id="rId22"/>
    <p:sldId id="318" r:id="rId23"/>
    <p:sldId id="319" r:id="rId24"/>
    <p:sldId id="320" r:id="rId25"/>
    <p:sldId id="321" r:id="rId26"/>
    <p:sldId id="322" r:id="rId27"/>
    <p:sldId id="323" r:id="rId28"/>
    <p:sldId id="273" r:id="rId29"/>
    <p:sldId id="274" r:id="rId30"/>
    <p:sldId id="285" r:id="rId31"/>
    <p:sldId id="324" r:id="rId32"/>
    <p:sldId id="325" r:id="rId33"/>
  </p:sldIdLst>
  <p:sldSz cx="9144000" cy="5143500" type="screen16x9"/>
  <p:notesSz cx="6858000" cy="9144000"/>
  <p:embeddedFontLst>
    <p:embeddedFont>
      <p:font typeface="Poppins" panose="020B0604020202020204" charset="0"/>
      <p:regular r:id="rId35"/>
      <p:bold r:id="rId36"/>
      <p:italic r:id="rId37"/>
      <p:boldItalic r:id="rId38"/>
    </p:embeddedFont>
    <p:embeddedFont>
      <p:font typeface="Poppins SemiBold" panose="020B0604020202020204" charset="0"/>
      <p:regular r:id="rId39"/>
      <p:bold r:id="rId40"/>
      <p:italic r:id="rId41"/>
      <p:boldItalic r:id="rId42"/>
    </p:embeddedFont>
    <p:embeddedFont>
      <p:font typeface="Nunito Light" panose="020B0604020202020204" charset="0"/>
      <p:regular r:id="rId43"/>
      <p:italic r:id="rId44"/>
    </p:embeddedFont>
    <p:embeddedFont>
      <p:font typeface="Bebas Neu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3CB6"/>
    <a:srgbClr val="545454"/>
    <a:srgbClr val="43309F"/>
    <a:srgbClr val="BE30BB"/>
    <a:srgbClr val="D149CE"/>
    <a:srgbClr val="666666"/>
    <a:srgbClr val="743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FD77D8-AB99-4AF8-8BE3-0C21212953F6}">
  <a:tblStyle styleId="{07FD77D8-AB99-4AF8-8BE3-0C21212953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8" autoAdjust="0"/>
    <p:restoredTop sz="94660"/>
  </p:normalViewPr>
  <p:slideViewPr>
    <p:cSldViewPr snapToGrid="0">
      <p:cViewPr varScale="1">
        <p:scale>
          <a:sx n="90" d="100"/>
          <a:sy n="90" d="100"/>
        </p:scale>
        <p:origin x="1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d4e97ef0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d4e97ef0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da052de2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da052de2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da052de2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da052de2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cdc6cee93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cdc6cee9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da052de2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2da052de2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da052de2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2da052de2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27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79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952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a052de2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a052de2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844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cdc6cee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cdc6cee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da052de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da052d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37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38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57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808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681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da052de2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da052de2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25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2da052de2e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2da052de2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cdc6cee9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cdc6cee9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cdc6cee9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2cdc6cee93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da052de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da052de2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cdc6cee9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cdc6cee9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38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cdc6cee9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cdc6cee9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17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d4e97ef0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d4e97ef0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da052de2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da052de2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2cdc6cee93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2cdc6cee93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da052de2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da052de2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2cdc6cee93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2cdc6cee9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d4e97ef0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d4e97ef0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26475" y="1039950"/>
            <a:ext cx="4649100" cy="1958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3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26475" y="3373050"/>
            <a:ext cx="2656200" cy="73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66666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dk1"/>
            </a:gs>
            <a:gs pos="100000">
              <a:schemeClr val="lt1"/>
            </a:gs>
          </a:gsLst>
          <a:lin ang="5400700" scaled="0"/>
        </a:gradFill>
        <a:effectLst/>
      </p:bgPr>
    </p:bg>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2145808" y="16352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2"/>
          <p:cNvSpPr txBox="1">
            <a:spLocks noGrp="1"/>
          </p:cNvSpPr>
          <p:nvPr>
            <p:ph type="subTitle" idx="1"/>
          </p:nvPr>
        </p:nvSpPr>
        <p:spPr>
          <a:xfrm>
            <a:off x="2145808" y="19919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title" idx="2"/>
          </p:nvPr>
        </p:nvSpPr>
        <p:spPr>
          <a:xfrm>
            <a:off x="5910993" y="16352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2"/>
          <p:cNvSpPr txBox="1">
            <a:spLocks noGrp="1"/>
          </p:cNvSpPr>
          <p:nvPr>
            <p:ph type="subTitle" idx="3"/>
          </p:nvPr>
        </p:nvSpPr>
        <p:spPr>
          <a:xfrm>
            <a:off x="5910986" y="19919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title" idx="4"/>
          </p:nvPr>
        </p:nvSpPr>
        <p:spPr>
          <a:xfrm>
            <a:off x="2145808" y="30686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2"/>
          <p:cNvSpPr txBox="1">
            <a:spLocks noGrp="1"/>
          </p:cNvSpPr>
          <p:nvPr>
            <p:ph type="subTitle" idx="5"/>
          </p:nvPr>
        </p:nvSpPr>
        <p:spPr>
          <a:xfrm>
            <a:off x="2145808" y="34253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2"/>
          <p:cNvSpPr txBox="1">
            <a:spLocks noGrp="1"/>
          </p:cNvSpPr>
          <p:nvPr>
            <p:ph type="title" idx="6"/>
          </p:nvPr>
        </p:nvSpPr>
        <p:spPr>
          <a:xfrm>
            <a:off x="5910993" y="3068675"/>
            <a:ext cx="2139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2"/>
          <p:cNvSpPr txBox="1">
            <a:spLocks noGrp="1"/>
          </p:cNvSpPr>
          <p:nvPr>
            <p:ph type="subTitle" idx="7"/>
          </p:nvPr>
        </p:nvSpPr>
        <p:spPr>
          <a:xfrm>
            <a:off x="5910986" y="3425375"/>
            <a:ext cx="21390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2"/>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59" name="Google Shape;159;p22"/>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6634050" y="46085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dk1"/>
            </a:gs>
            <a:gs pos="100000">
              <a:schemeClr val="lt1"/>
            </a:gs>
          </a:gsLst>
          <a:lin ang="16200038" scaled="0"/>
        </a:gradFill>
        <a:effectLst/>
      </p:bgPr>
    </p:bg>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2138151" y="1291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3"/>
          <p:cNvSpPr txBox="1">
            <a:spLocks noGrp="1"/>
          </p:cNvSpPr>
          <p:nvPr>
            <p:ph type="subTitle" idx="1"/>
          </p:nvPr>
        </p:nvSpPr>
        <p:spPr>
          <a:xfrm>
            <a:off x="2138163" y="1647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title" idx="2"/>
          </p:nvPr>
        </p:nvSpPr>
        <p:spPr>
          <a:xfrm>
            <a:off x="5903326" y="1291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3"/>
          <p:cNvSpPr txBox="1">
            <a:spLocks noGrp="1"/>
          </p:cNvSpPr>
          <p:nvPr>
            <p:ph type="subTitle" idx="3"/>
          </p:nvPr>
        </p:nvSpPr>
        <p:spPr>
          <a:xfrm>
            <a:off x="5903338" y="1647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3"/>
          <p:cNvSpPr txBox="1">
            <a:spLocks noGrp="1"/>
          </p:cNvSpPr>
          <p:nvPr>
            <p:ph type="title" idx="4"/>
          </p:nvPr>
        </p:nvSpPr>
        <p:spPr>
          <a:xfrm>
            <a:off x="2138151" y="2419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3"/>
          <p:cNvSpPr txBox="1">
            <a:spLocks noGrp="1"/>
          </p:cNvSpPr>
          <p:nvPr>
            <p:ph type="subTitle" idx="5"/>
          </p:nvPr>
        </p:nvSpPr>
        <p:spPr>
          <a:xfrm>
            <a:off x="2138163" y="2775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3"/>
          <p:cNvSpPr txBox="1">
            <a:spLocks noGrp="1"/>
          </p:cNvSpPr>
          <p:nvPr>
            <p:ph type="title" idx="6"/>
          </p:nvPr>
        </p:nvSpPr>
        <p:spPr>
          <a:xfrm>
            <a:off x="5903326" y="2419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3"/>
          <p:cNvSpPr txBox="1">
            <a:spLocks noGrp="1"/>
          </p:cNvSpPr>
          <p:nvPr>
            <p:ph type="subTitle" idx="7"/>
          </p:nvPr>
        </p:nvSpPr>
        <p:spPr>
          <a:xfrm>
            <a:off x="5903338" y="2775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3"/>
          <p:cNvSpPr txBox="1">
            <a:spLocks noGrp="1"/>
          </p:cNvSpPr>
          <p:nvPr>
            <p:ph type="title" idx="8"/>
          </p:nvPr>
        </p:nvSpPr>
        <p:spPr>
          <a:xfrm>
            <a:off x="2138151" y="3547150"/>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9"/>
          </p:nvPr>
        </p:nvSpPr>
        <p:spPr>
          <a:xfrm>
            <a:off x="2138163" y="3903850"/>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title" idx="13"/>
          </p:nvPr>
        </p:nvSpPr>
        <p:spPr>
          <a:xfrm>
            <a:off x="5903326" y="3547138"/>
            <a:ext cx="21543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4"/>
          </p:nvPr>
        </p:nvSpPr>
        <p:spPr>
          <a:xfrm>
            <a:off x="5903338" y="3903838"/>
            <a:ext cx="21543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76" name="Google Shape;176;p23"/>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CUSTOM_8_1">
    <p:bg>
      <p:bgPr>
        <a:gradFill>
          <a:gsLst>
            <a:gs pos="0">
              <a:schemeClr val="dk1"/>
            </a:gs>
            <a:gs pos="100000">
              <a:schemeClr val="lt1"/>
            </a:gs>
          </a:gsLst>
          <a:lin ang="5400700" scaled="0"/>
        </a:gradFill>
        <a:effectLst/>
      </p:bgPr>
    </p:bg>
    <p:spTree>
      <p:nvGrpSpPr>
        <p:cNvPr id="1" name="Shape 186"/>
        <p:cNvGrpSpPr/>
        <p:nvPr/>
      </p:nvGrpSpPr>
      <p:grpSpPr>
        <a:xfrm>
          <a:off x="0" y="0"/>
          <a:ext cx="0" cy="0"/>
          <a:chOff x="0" y="0"/>
          <a:chExt cx="0" cy="0"/>
        </a:xfrm>
      </p:grpSpPr>
      <p:sp>
        <p:nvSpPr>
          <p:cNvPr id="187" name="Google Shape;187;p25"/>
          <p:cNvSpPr txBox="1">
            <a:spLocks noGrp="1"/>
          </p:cNvSpPr>
          <p:nvPr>
            <p:ph type="title" hasCustomPrompt="1"/>
          </p:nvPr>
        </p:nvSpPr>
        <p:spPr>
          <a:xfrm>
            <a:off x="2323344" y="1200050"/>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8" name="Google Shape;188;p25"/>
          <p:cNvSpPr txBox="1">
            <a:spLocks noGrp="1"/>
          </p:cNvSpPr>
          <p:nvPr>
            <p:ph type="title" idx="2"/>
          </p:nvPr>
        </p:nvSpPr>
        <p:spPr>
          <a:xfrm>
            <a:off x="2323344" y="1830650"/>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5"/>
          <p:cNvSpPr txBox="1">
            <a:spLocks noGrp="1"/>
          </p:cNvSpPr>
          <p:nvPr>
            <p:ph type="subTitle" idx="1"/>
          </p:nvPr>
        </p:nvSpPr>
        <p:spPr>
          <a:xfrm>
            <a:off x="2323344" y="2187350"/>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5"/>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91" name="Google Shape;191;p25"/>
          <p:cNvSpPr txBox="1">
            <a:spLocks noGrp="1"/>
          </p:cNvSpPr>
          <p:nvPr>
            <p:ph type="title" idx="4" hasCustomPrompt="1"/>
          </p:nvPr>
        </p:nvSpPr>
        <p:spPr>
          <a:xfrm>
            <a:off x="6250644" y="1200050"/>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2" name="Google Shape;192;p25"/>
          <p:cNvSpPr txBox="1">
            <a:spLocks noGrp="1"/>
          </p:cNvSpPr>
          <p:nvPr>
            <p:ph type="title" idx="5"/>
          </p:nvPr>
        </p:nvSpPr>
        <p:spPr>
          <a:xfrm>
            <a:off x="6250644" y="1830650"/>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5"/>
          <p:cNvSpPr txBox="1">
            <a:spLocks noGrp="1"/>
          </p:cNvSpPr>
          <p:nvPr>
            <p:ph type="subTitle" idx="6"/>
          </p:nvPr>
        </p:nvSpPr>
        <p:spPr>
          <a:xfrm>
            <a:off x="6250644" y="2187350"/>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5"/>
          <p:cNvSpPr txBox="1">
            <a:spLocks noGrp="1"/>
          </p:cNvSpPr>
          <p:nvPr>
            <p:ph type="title" idx="7" hasCustomPrompt="1"/>
          </p:nvPr>
        </p:nvSpPr>
        <p:spPr>
          <a:xfrm>
            <a:off x="2323344" y="2956325"/>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5" name="Google Shape;195;p25"/>
          <p:cNvSpPr txBox="1">
            <a:spLocks noGrp="1"/>
          </p:cNvSpPr>
          <p:nvPr>
            <p:ph type="title" idx="8"/>
          </p:nvPr>
        </p:nvSpPr>
        <p:spPr>
          <a:xfrm>
            <a:off x="2323344" y="3586925"/>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5"/>
          <p:cNvSpPr txBox="1">
            <a:spLocks noGrp="1"/>
          </p:cNvSpPr>
          <p:nvPr>
            <p:ph type="subTitle" idx="9"/>
          </p:nvPr>
        </p:nvSpPr>
        <p:spPr>
          <a:xfrm>
            <a:off x="2323344" y="3943625"/>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5"/>
          <p:cNvSpPr txBox="1">
            <a:spLocks noGrp="1"/>
          </p:cNvSpPr>
          <p:nvPr>
            <p:ph type="title" idx="13" hasCustomPrompt="1"/>
          </p:nvPr>
        </p:nvSpPr>
        <p:spPr>
          <a:xfrm>
            <a:off x="6250644" y="2956325"/>
            <a:ext cx="10146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5"/>
          <p:cNvSpPr txBox="1">
            <a:spLocks noGrp="1"/>
          </p:cNvSpPr>
          <p:nvPr>
            <p:ph type="title" idx="14"/>
          </p:nvPr>
        </p:nvSpPr>
        <p:spPr>
          <a:xfrm>
            <a:off x="6250644" y="3586925"/>
            <a:ext cx="21801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5"/>
          <p:cNvSpPr txBox="1">
            <a:spLocks noGrp="1"/>
          </p:cNvSpPr>
          <p:nvPr>
            <p:ph type="subTitle" idx="15"/>
          </p:nvPr>
        </p:nvSpPr>
        <p:spPr>
          <a:xfrm>
            <a:off x="6250644" y="3943625"/>
            <a:ext cx="21801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5"/>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dk1"/>
            </a:gs>
            <a:gs pos="100000">
              <a:schemeClr val="lt1"/>
            </a:gs>
          </a:gsLst>
          <a:lin ang="5400700" scaled="0"/>
        </a:gra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203" name="Google Shape;203;p26"/>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1"/>
            </a:gs>
            <a:gs pos="100000">
              <a:schemeClr val="lt1"/>
            </a:gs>
          </a:gsLst>
          <a:lin ang="5400700" scaled="0"/>
        </a:gradFill>
        <a:effectLst/>
      </p:bgPr>
    </p:bg>
    <p:spTree>
      <p:nvGrpSpPr>
        <p:cNvPr id="1" name="Shape 212"/>
        <p:cNvGrpSpPr/>
        <p:nvPr/>
      </p:nvGrpSpPr>
      <p:grpSpPr>
        <a:xfrm>
          <a:off x="0" y="0"/>
          <a:ext cx="0" cy="0"/>
          <a:chOff x="0" y="0"/>
          <a:chExt cx="0" cy="0"/>
        </a:xfrm>
      </p:grpSpPr>
      <p:sp>
        <p:nvSpPr>
          <p:cNvPr id="213" name="Google Shape;213;p28"/>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542100" y="43634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8430775"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713225" y="479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1"/>
            </a:gs>
            <a:gs pos="100000">
              <a:schemeClr val="lt1"/>
            </a:gs>
          </a:gsLst>
          <a:lin ang="18900732" scaled="0"/>
        </a:gradFill>
        <a:effectLst/>
      </p:bgPr>
    </p:bg>
    <p:spTree>
      <p:nvGrpSpPr>
        <p:cNvPr id="1" name="Shape 218"/>
        <p:cNvGrpSpPr/>
        <p:nvPr/>
      </p:nvGrpSpPr>
      <p:grpSpPr>
        <a:xfrm>
          <a:off x="0" y="0"/>
          <a:ext cx="0" cy="0"/>
          <a:chOff x="0" y="0"/>
          <a:chExt cx="0" cy="0"/>
        </a:xfrm>
      </p:grpSpPr>
      <p:sp>
        <p:nvSpPr>
          <p:cNvPr id="219" name="Google Shape;219;p29"/>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10800000">
            <a:off x="7527900" y="0"/>
            <a:ext cx="1616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61150"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82399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713225" y="-3914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537A-6F40-D93D-67D2-E76A4DB5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FA23A-F1D8-214D-3DB1-1AAC960026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58F48-5819-A07F-D8E7-A4A117210F1E}"/>
              </a:ext>
            </a:extLst>
          </p:cNvPr>
          <p:cNvSpPr>
            <a:spLocks noGrp="1"/>
          </p:cNvSpPr>
          <p:nvPr>
            <p:ph type="dt" sz="half" idx="10"/>
          </p:nvPr>
        </p:nvSpPr>
        <p:spPr/>
        <p:txBody>
          <a:bodyPr/>
          <a:lstStyle/>
          <a:p>
            <a:fld id="{AE5870FF-4621-4CE6-9952-B48F96CE34B7}" type="datetimeFigureOut">
              <a:rPr lang="en-US" smtClean="0"/>
              <a:t>6/17/2023</a:t>
            </a:fld>
            <a:endParaRPr lang="en-US"/>
          </a:p>
        </p:txBody>
      </p:sp>
      <p:sp>
        <p:nvSpPr>
          <p:cNvPr id="5" name="Footer Placeholder 4">
            <a:extLst>
              <a:ext uri="{FF2B5EF4-FFF2-40B4-BE49-F238E27FC236}">
                <a16:creationId xmlns:a16="http://schemas.microsoft.com/office/drawing/2014/main" id="{9D2AAF8E-2BC7-DA57-AF89-31A2C05DA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E4C0C-8741-46C6-956F-523D513277AC}"/>
              </a:ext>
            </a:extLst>
          </p:cNvPr>
          <p:cNvSpPr>
            <a:spLocks noGrp="1"/>
          </p:cNvSpPr>
          <p:nvPr>
            <p:ph type="sldNum" sz="quarter" idx="12"/>
          </p:nvPr>
        </p:nvSpPr>
        <p:spPr/>
        <p:txBody>
          <a:bodyPr/>
          <a:lstStyle/>
          <a:p>
            <a:fld id="{602812F9-1748-46FF-B9D3-8F2D423F09C4}" type="slidenum">
              <a:rPr lang="en-US" smtClean="0"/>
              <a:t>‹#›</a:t>
            </a:fld>
            <a:endParaRPr lang="en-US"/>
          </a:p>
        </p:txBody>
      </p:sp>
    </p:spTree>
    <p:extLst>
      <p:ext uri="{BB962C8B-B14F-4D97-AF65-F5344CB8AC3E}">
        <p14:creationId xmlns:p14="http://schemas.microsoft.com/office/powerpoint/2010/main" val="869276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1"/>
            </a:gs>
            <a:gs pos="100000">
              <a:schemeClr val="lt1"/>
            </a:gs>
          </a:gsLst>
          <a:lin ang="18900044" scaled="0"/>
        </a:gra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267638" y="2711350"/>
            <a:ext cx="29424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title" idx="2"/>
          </p:nvPr>
        </p:nvSpPr>
        <p:spPr>
          <a:xfrm>
            <a:off x="4933895" y="2711350"/>
            <a:ext cx="29424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b="0">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4933895" y="3068050"/>
            <a:ext cx="2942400" cy="10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3"/>
          </p:nvPr>
        </p:nvSpPr>
        <p:spPr>
          <a:xfrm>
            <a:off x="1267638" y="3068050"/>
            <a:ext cx="2942400" cy="10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33" name="Google Shape;33;p5"/>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1"/>
            </a:gs>
            <a:gs pos="100000">
              <a:schemeClr val="lt1"/>
            </a:gs>
          </a:gsLst>
          <a:lin ang="10801400" scaled="0"/>
        </a:gra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36" name="Google Shape;36;p6"/>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10800000" flipH="1">
            <a:off x="0" y="0"/>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777475" y="44246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372600" y="838625"/>
            <a:ext cx="4104600" cy="89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subTitle" idx="1"/>
          </p:nvPr>
        </p:nvSpPr>
        <p:spPr>
          <a:xfrm>
            <a:off x="3372600" y="2233671"/>
            <a:ext cx="4104600" cy="20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42" name="Google Shape;42;p7"/>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777475" y="-9512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308275" y="142607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lin ang="16200038" scaled="0"/>
        </a:gra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3338275" y="1415713"/>
            <a:ext cx="50925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9"/>
          <p:cNvSpPr txBox="1">
            <a:spLocks noGrp="1"/>
          </p:cNvSpPr>
          <p:nvPr>
            <p:ph type="subTitle" idx="1"/>
          </p:nvPr>
        </p:nvSpPr>
        <p:spPr>
          <a:xfrm>
            <a:off x="3338275" y="2543688"/>
            <a:ext cx="5092500" cy="11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9"/>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10800000" flipH="1">
            <a:off x="0" y="0"/>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dk1"/>
            </a:gs>
            <a:gs pos="100000">
              <a:schemeClr val="lt1"/>
            </a:gs>
          </a:gsLst>
          <a:lin ang="10800025" scaled="0"/>
        </a:gra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772463"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1"/>
          </p:nvPr>
        </p:nvSpPr>
        <p:spPr>
          <a:xfrm>
            <a:off x="1772463"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2"/>
          </p:nvPr>
        </p:nvSpPr>
        <p:spPr>
          <a:xfrm>
            <a:off x="5474937"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3"/>
          </p:nvPr>
        </p:nvSpPr>
        <p:spPr>
          <a:xfrm>
            <a:off x="5474937"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4" hasCustomPrompt="1"/>
          </p:nvPr>
        </p:nvSpPr>
        <p:spPr>
          <a:xfrm>
            <a:off x="1030563" y="165472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5" hasCustomPrompt="1"/>
          </p:nvPr>
        </p:nvSpPr>
        <p:spPr>
          <a:xfrm>
            <a:off x="4733038" y="165472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title" idx="7"/>
          </p:nvPr>
        </p:nvSpPr>
        <p:spPr>
          <a:xfrm>
            <a:off x="1772463"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8"/>
          </p:nvPr>
        </p:nvSpPr>
        <p:spPr>
          <a:xfrm>
            <a:off x="1772463"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474937"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3"/>
          <p:cNvSpPr txBox="1">
            <a:spLocks noGrp="1"/>
          </p:cNvSpPr>
          <p:nvPr>
            <p:ph type="subTitle" idx="13"/>
          </p:nvPr>
        </p:nvSpPr>
        <p:spPr>
          <a:xfrm>
            <a:off x="5474937"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14" hasCustomPrompt="1"/>
          </p:nvPr>
        </p:nvSpPr>
        <p:spPr>
          <a:xfrm>
            <a:off x="1030563" y="306167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5" hasCustomPrompt="1"/>
          </p:nvPr>
        </p:nvSpPr>
        <p:spPr>
          <a:xfrm>
            <a:off x="4733038" y="306167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dk1"/>
            </a:gs>
            <a:gs pos="100000">
              <a:schemeClr val="lt1"/>
            </a:gs>
          </a:gsLst>
          <a:lin ang="5400700" scaled="0"/>
        </a:gra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969750" y="3381325"/>
            <a:ext cx="33456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2" name="Google Shape;92;p15"/>
          <p:cNvSpPr txBox="1">
            <a:spLocks noGrp="1"/>
          </p:cNvSpPr>
          <p:nvPr>
            <p:ph type="subTitle" idx="1"/>
          </p:nvPr>
        </p:nvSpPr>
        <p:spPr>
          <a:xfrm>
            <a:off x="969750" y="1405475"/>
            <a:ext cx="7204500" cy="151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93" name="Google Shape;93;p15"/>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1"/>
            </a:gs>
            <a:gs pos="100000">
              <a:schemeClr val="lt1"/>
            </a:gs>
          </a:gsLst>
          <a:lin ang="16200038" scaled="0"/>
        </a:gra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765025" y="1571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1"/>
          <p:cNvSpPr txBox="1">
            <a:spLocks noGrp="1"/>
          </p:cNvSpPr>
          <p:nvPr>
            <p:ph type="subTitle" idx="1"/>
          </p:nvPr>
        </p:nvSpPr>
        <p:spPr>
          <a:xfrm>
            <a:off x="1765025" y="1928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title" idx="2"/>
          </p:nvPr>
        </p:nvSpPr>
        <p:spPr>
          <a:xfrm>
            <a:off x="3901039" y="3122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1"/>
          <p:cNvSpPr txBox="1">
            <a:spLocks noGrp="1"/>
          </p:cNvSpPr>
          <p:nvPr>
            <p:ph type="subTitle" idx="3"/>
          </p:nvPr>
        </p:nvSpPr>
        <p:spPr>
          <a:xfrm>
            <a:off x="3901044" y="3479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title" idx="4"/>
          </p:nvPr>
        </p:nvSpPr>
        <p:spPr>
          <a:xfrm>
            <a:off x="6037014" y="1571750"/>
            <a:ext cx="2393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1"/>
          <p:cNvSpPr txBox="1">
            <a:spLocks noGrp="1"/>
          </p:cNvSpPr>
          <p:nvPr>
            <p:ph type="subTitle" idx="5"/>
          </p:nvPr>
        </p:nvSpPr>
        <p:spPr>
          <a:xfrm>
            <a:off x="6037024" y="1928450"/>
            <a:ext cx="2393700" cy="80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45" name="Google Shape;145;p21"/>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rot="10800000">
            <a:off x="7527900" y="0"/>
            <a:ext cx="1616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81300" y="46547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8430775" y="41364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1pPr>
            <a:lvl2pPr lvl="1"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2pPr>
            <a:lvl3pPr lvl="2"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3pPr>
            <a:lvl4pPr lvl="3"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4pPr>
            <a:lvl5pPr lvl="4"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5pPr>
            <a:lvl6pPr lvl="5"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6pPr>
            <a:lvl7pPr lvl="6"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7pPr>
            <a:lvl8pPr lvl="7"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8pPr>
            <a:lvl9pPr lvl="8"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1" r:id="rId8"/>
    <p:sldLayoutId id="2147483667" r:id="rId9"/>
    <p:sldLayoutId id="2147483668" r:id="rId10"/>
    <p:sldLayoutId id="2147483669" r:id="rId11"/>
    <p:sldLayoutId id="2147483671" r:id="rId12"/>
    <p:sldLayoutId id="2147483672" r:id="rId13"/>
    <p:sldLayoutId id="2147483674" r:id="rId14"/>
    <p:sldLayoutId id="2147483675" r:id="rId15"/>
    <p:sldLayoutId id="214748368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ctrTitle"/>
          </p:nvPr>
        </p:nvSpPr>
        <p:spPr>
          <a:xfrm>
            <a:off x="3926474" y="1039950"/>
            <a:ext cx="4896249" cy="17539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solidFill>
                  <a:schemeClr val="bg1">
                    <a:lumMod val="10000"/>
                  </a:schemeClr>
                </a:solidFill>
              </a:rPr>
              <a:t>Education system based on AR and game development</a:t>
            </a:r>
            <a:endParaRPr sz="3600" dirty="0">
              <a:solidFill>
                <a:schemeClr val="bg1">
                  <a:lumMod val="10000"/>
                </a:schemeClr>
              </a:solidFill>
            </a:endParaRPr>
          </a:p>
        </p:txBody>
      </p:sp>
      <p:sp>
        <p:nvSpPr>
          <p:cNvPr id="235" name="Google Shape;235;p33"/>
          <p:cNvSpPr txBox="1">
            <a:spLocks noGrp="1"/>
          </p:cNvSpPr>
          <p:nvPr>
            <p:ph type="subTitle" idx="1"/>
          </p:nvPr>
        </p:nvSpPr>
        <p:spPr>
          <a:xfrm>
            <a:off x="3926475" y="3373050"/>
            <a:ext cx="26562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Graduation project</a:t>
            </a:r>
            <a:endParaRPr dirty="0"/>
          </a:p>
        </p:txBody>
      </p:sp>
      <p:cxnSp>
        <p:nvCxnSpPr>
          <p:cNvPr id="236" name="Google Shape;236;p33"/>
          <p:cNvCxnSpPr/>
          <p:nvPr/>
        </p:nvCxnSpPr>
        <p:spPr>
          <a:xfrm>
            <a:off x="3926475" y="3189225"/>
            <a:ext cx="1272300" cy="0"/>
          </a:xfrm>
          <a:prstGeom prst="straightConnector1">
            <a:avLst/>
          </a:prstGeom>
          <a:noFill/>
          <a:ln w="9525" cap="flat" cmpd="sng">
            <a:solidFill>
              <a:schemeClr val="accent2"/>
            </a:solidFill>
            <a:prstDash val="solid"/>
            <a:round/>
            <a:headEnd type="none" w="med" len="med"/>
            <a:tailEnd type="none" w="med" len="med"/>
          </a:ln>
        </p:spPr>
      </p:cxnSp>
      <p:sp>
        <p:nvSpPr>
          <p:cNvPr id="237" name="Google Shape;237;p33"/>
          <p:cNvSpPr/>
          <p:nvPr/>
        </p:nvSpPr>
        <p:spPr>
          <a:xfrm>
            <a:off x="7096000" y="382565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7707775" y="316530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8549975" y="297777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3"/>
          <p:cNvPicPr preferRelativeResize="0"/>
          <p:nvPr/>
        </p:nvPicPr>
        <p:blipFill rotWithShape="1">
          <a:blip r:embed="rId3"/>
          <a:srcRect t="13006" r="13835" b="13006"/>
          <a:stretch/>
        </p:blipFill>
        <p:spPr>
          <a:xfrm>
            <a:off x="1596" y="966750"/>
            <a:ext cx="3738382" cy="3210000"/>
          </a:xfrm>
          <a:prstGeom prst="roundRect">
            <a:avLst>
              <a:gd name="adj" fmla="val 16667"/>
            </a:avLst>
          </a:prstGeom>
          <a:noFill/>
          <a:ln w="12700">
            <a:solidFill>
              <a:schemeClr val="accent3">
                <a:lumMod val="85000"/>
              </a:schemeClr>
            </a:solidFill>
            <a:prstDash val="dash"/>
          </a:ln>
        </p:spPr>
      </p:pic>
      <p:sp>
        <p:nvSpPr>
          <p:cNvPr id="241" name="Google Shape;241;p33"/>
          <p:cNvSpPr/>
          <p:nvPr/>
        </p:nvSpPr>
        <p:spPr>
          <a:xfrm>
            <a:off x="-1081350" y="-6356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2361550" y="5395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p:nvPr/>
        </p:nvSpPr>
        <p:spPr>
          <a:xfrm>
            <a:off x="4933899" y="15833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267649" y="1583350"/>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7" name="Google Shape;337;p41"/>
          <p:cNvSpPr txBox="1">
            <a:spLocks noGrp="1"/>
          </p:cNvSpPr>
          <p:nvPr>
            <p:ph type="title"/>
          </p:nvPr>
        </p:nvSpPr>
        <p:spPr>
          <a:xfrm>
            <a:off x="1267638" y="2644444"/>
            <a:ext cx="29424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Unity Engine</a:t>
            </a:r>
            <a:endParaRPr dirty="0"/>
          </a:p>
        </p:txBody>
      </p:sp>
      <p:sp>
        <p:nvSpPr>
          <p:cNvPr id="338" name="Google Shape;338;p41"/>
          <p:cNvSpPr txBox="1">
            <a:spLocks noGrp="1"/>
          </p:cNvSpPr>
          <p:nvPr>
            <p:ph type="title" idx="2"/>
          </p:nvPr>
        </p:nvSpPr>
        <p:spPr>
          <a:xfrm>
            <a:off x="4933895" y="2629576"/>
            <a:ext cx="29424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39" name="Google Shape;339;p41"/>
          <p:cNvSpPr txBox="1">
            <a:spLocks noGrp="1"/>
          </p:cNvSpPr>
          <p:nvPr>
            <p:ph type="subTitle" idx="1"/>
          </p:nvPr>
        </p:nvSpPr>
        <p:spPr>
          <a:xfrm>
            <a:off x="4933895" y="3057219"/>
            <a:ext cx="3897871" cy="1693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 is widely used for game development, particularly with the Unity game engine. Unity provides a scripting API that allows developers to write C# scripts to control the behaviour of game objects. C# scripts can be attached to game objects in Unity.</a:t>
            </a:r>
            <a:endParaRPr dirty="0"/>
          </a:p>
        </p:txBody>
      </p:sp>
      <p:sp>
        <p:nvSpPr>
          <p:cNvPr id="340" name="Google Shape;340;p41"/>
          <p:cNvSpPr txBox="1">
            <a:spLocks noGrp="1"/>
          </p:cNvSpPr>
          <p:nvPr>
            <p:ph type="subTitle" idx="3"/>
          </p:nvPr>
        </p:nvSpPr>
        <p:spPr>
          <a:xfrm>
            <a:off x="1267637" y="3068050"/>
            <a:ext cx="3215153" cy="1535950"/>
          </a:xfrm>
          <a:prstGeom prst="rect">
            <a:avLst/>
          </a:prstGeom>
        </p:spPr>
        <p:txBody>
          <a:bodyPr spcFirstLastPara="1" wrap="square" lIns="91425" tIns="91425" rIns="91425" bIns="91425" anchor="t" anchorCtr="0">
            <a:noAutofit/>
          </a:bodyPr>
          <a:lstStyle/>
          <a:p>
            <a:pPr marL="0" lvl="0" indent="0" algn="justLow" rtl="0">
              <a:spcBef>
                <a:spcPts val="0"/>
              </a:spcBef>
              <a:spcAft>
                <a:spcPts val="0"/>
              </a:spcAft>
              <a:buNone/>
            </a:pPr>
            <a:r>
              <a:rPr lang="en-GB" dirty="0"/>
              <a:t>Unity is a cross-platform game engine and development tool that is widely used for creating 2D and 3D games, as well as simulations, virtual reality and augmented reality applications.</a:t>
            </a:r>
            <a:endParaRPr dirty="0"/>
          </a:p>
        </p:txBody>
      </p:sp>
      <p:sp>
        <p:nvSpPr>
          <p:cNvPr id="341" name="Google Shape;341;p41"/>
          <p:cNvSpPr txBox="1">
            <a:spLocks noGrp="1"/>
          </p:cNvSpPr>
          <p:nvPr>
            <p:ph type="title" idx="4"/>
          </p:nvPr>
        </p:nvSpPr>
        <p:spPr>
          <a:xfrm>
            <a:off x="713225" y="35662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Technology Used</a:t>
            </a:r>
            <a:endParaRPr dirty="0"/>
          </a:p>
        </p:txBody>
      </p:sp>
      <p:sp>
        <p:nvSpPr>
          <p:cNvPr id="352" name="Google Shape;352;p41"/>
          <p:cNvSpPr/>
          <p:nvPr/>
        </p:nvSpPr>
        <p:spPr>
          <a:xfrm>
            <a:off x="6693075" y="-18873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8183775" y="2619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621AA7C0-C64E-EDC8-EE33-53188F643546}"/>
              </a:ext>
            </a:extLst>
          </p:cNvPr>
          <p:cNvPicPr>
            <a:picLocks noChangeAspect="1"/>
          </p:cNvPicPr>
          <p:nvPr/>
        </p:nvPicPr>
        <p:blipFill>
          <a:blip r:embed="rId3"/>
          <a:stretch>
            <a:fillRect/>
          </a:stretch>
        </p:blipFill>
        <p:spPr>
          <a:xfrm>
            <a:off x="1488035" y="1818803"/>
            <a:ext cx="453270" cy="453270"/>
          </a:xfrm>
          <a:prstGeom prst="rect">
            <a:avLst/>
          </a:prstGeom>
        </p:spPr>
      </p:pic>
      <p:pic>
        <p:nvPicPr>
          <p:cNvPr id="1026" name="Picture 2">
            <a:extLst>
              <a:ext uri="{FF2B5EF4-FFF2-40B4-BE49-F238E27FC236}">
                <a16:creationId xmlns:a16="http://schemas.microsoft.com/office/drawing/2014/main" id="{06FF9D52-5A2C-2F96-3CD6-4B355D929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895" y="1714853"/>
            <a:ext cx="899400" cy="674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1684890" y="1360212"/>
            <a:ext cx="3110393"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t>Augmented </a:t>
            </a:r>
            <a:r>
              <a:rPr lang="en" sz="1800" b="1" dirty="0"/>
              <a:t>Reality</a:t>
            </a:r>
            <a:endParaRPr sz="1800" b="1" dirty="0"/>
          </a:p>
        </p:txBody>
      </p:sp>
      <p:sp>
        <p:nvSpPr>
          <p:cNvPr id="359" name="Google Shape;359;p42"/>
          <p:cNvSpPr txBox="1">
            <a:spLocks noGrp="1"/>
          </p:cNvSpPr>
          <p:nvPr>
            <p:ph type="subTitle" idx="1"/>
          </p:nvPr>
        </p:nvSpPr>
        <p:spPr>
          <a:xfrm>
            <a:off x="1684890" y="1716911"/>
            <a:ext cx="3035793" cy="1016931"/>
          </a:xfrm>
          <a:prstGeom prst="rect">
            <a:avLst/>
          </a:prstGeom>
        </p:spPr>
        <p:txBody>
          <a:bodyPr spcFirstLastPara="1" wrap="square" lIns="91425" tIns="91425" rIns="91425" bIns="91425" anchor="t" anchorCtr="0">
            <a:noAutofit/>
          </a:bodyPr>
          <a:lstStyle/>
          <a:p>
            <a:pPr marL="0" lvl="0" indent="0" algn="justLow" rtl="0">
              <a:spcBef>
                <a:spcPts val="0"/>
              </a:spcBef>
              <a:spcAft>
                <a:spcPts val="0"/>
              </a:spcAft>
              <a:buNone/>
            </a:pPr>
            <a:r>
              <a:rPr lang="en-GB" dirty="0"/>
              <a:t>AR is a technology that overlays digital information, such as images, graphics, or sound, onto the real world in real-time.</a:t>
            </a:r>
            <a:endParaRPr dirty="0"/>
          </a:p>
        </p:txBody>
      </p:sp>
      <p:sp>
        <p:nvSpPr>
          <p:cNvPr id="360" name="Google Shape;360;p42"/>
          <p:cNvSpPr txBox="1">
            <a:spLocks noGrp="1"/>
          </p:cNvSpPr>
          <p:nvPr>
            <p:ph type="title" idx="2"/>
          </p:nvPr>
        </p:nvSpPr>
        <p:spPr>
          <a:xfrm>
            <a:off x="6423950" y="1360212"/>
            <a:ext cx="2519328"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Text Mesh Pro</a:t>
            </a:r>
            <a:endParaRPr dirty="0"/>
          </a:p>
        </p:txBody>
      </p:sp>
      <p:sp>
        <p:nvSpPr>
          <p:cNvPr id="361" name="Google Shape;361;p42"/>
          <p:cNvSpPr txBox="1">
            <a:spLocks noGrp="1"/>
          </p:cNvSpPr>
          <p:nvPr>
            <p:ph type="subTitle" idx="3"/>
          </p:nvPr>
        </p:nvSpPr>
        <p:spPr>
          <a:xfrm>
            <a:off x="6423942" y="1716912"/>
            <a:ext cx="2824135" cy="10169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is a Unity plugin that allows developers to create high quality, customizable text in their projects</a:t>
            </a:r>
            <a:endParaRPr dirty="0"/>
          </a:p>
        </p:txBody>
      </p:sp>
      <p:sp>
        <p:nvSpPr>
          <p:cNvPr id="362" name="Google Shape;362;p42"/>
          <p:cNvSpPr txBox="1">
            <a:spLocks noGrp="1"/>
          </p:cNvSpPr>
          <p:nvPr>
            <p:ph type="title" idx="4"/>
          </p:nvPr>
        </p:nvSpPr>
        <p:spPr>
          <a:xfrm>
            <a:off x="1640129" y="3044301"/>
            <a:ext cx="3579599" cy="4691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dirty="0"/>
              <a:t>Unity </a:t>
            </a:r>
            <a:r>
              <a:rPr lang="en-US" sz="1800" b="1" dirty="0" err="1"/>
              <a:t>ARFoundation</a:t>
            </a:r>
            <a:r>
              <a:rPr lang="en-US" sz="1800" b="1" dirty="0"/>
              <a:t> package</a:t>
            </a:r>
            <a:endParaRPr sz="1800" dirty="0"/>
          </a:p>
        </p:txBody>
      </p:sp>
      <p:sp>
        <p:nvSpPr>
          <p:cNvPr id="363" name="Google Shape;363;p42"/>
          <p:cNvSpPr txBox="1">
            <a:spLocks noGrp="1"/>
          </p:cNvSpPr>
          <p:nvPr>
            <p:ph type="subTitle" idx="5"/>
          </p:nvPr>
        </p:nvSpPr>
        <p:spPr>
          <a:xfrm>
            <a:off x="1684890" y="3515798"/>
            <a:ext cx="3443028" cy="1088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it provides a set of tools and APIs for creating AR experiences that can be deployed on both Android and iOS devices</a:t>
            </a:r>
            <a:endParaRPr dirty="0"/>
          </a:p>
        </p:txBody>
      </p:sp>
      <p:sp>
        <p:nvSpPr>
          <p:cNvPr id="364" name="Google Shape;364;p42"/>
          <p:cNvSpPr txBox="1">
            <a:spLocks noGrp="1"/>
          </p:cNvSpPr>
          <p:nvPr>
            <p:ph type="title" idx="6"/>
          </p:nvPr>
        </p:nvSpPr>
        <p:spPr>
          <a:xfrm>
            <a:off x="6423950" y="3001769"/>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Blender</a:t>
            </a:r>
            <a:endParaRPr dirty="0"/>
          </a:p>
        </p:txBody>
      </p:sp>
      <p:sp>
        <p:nvSpPr>
          <p:cNvPr id="365" name="Google Shape;365;p42"/>
          <p:cNvSpPr txBox="1">
            <a:spLocks noGrp="1"/>
          </p:cNvSpPr>
          <p:nvPr>
            <p:ph type="subTitle" idx="7"/>
          </p:nvPr>
        </p:nvSpPr>
        <p:spPr>
          <a:xfrm>
            <a:off x="6423942" y="3358469"/>
            <a:ext cx="2720057" cy="1245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Blender is a free and open-source 3D creation software that allows developers to create models, animations, and visual effects</a:t>
            </a:r>
            <a:endParaRPr dirty="0"/>
          </a:p>
        </p:txBody>
      </p:sp>
      <p:sp>
        <p:nvSpPr>
          <p:cNvPr id="366" name="Google Shape;366;p42"/>
          <p:cNvSpPr txBox="1">
            <a:spLocks noGrp="1"/>
          </p:cNvSpPr>
          <p:nvPr>
            <p:ph type="title" idx="8"/>
          </p:nvPr>
        </p:nvSpPr>
        <p:spPr>
          <a:xfrm>
            <a:off x="713225" y="3490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Technology Used</a:t>
            </a:r>
          </a:p>
        </p:txBody>
      </p:sp>
      <p:sp>
        <p:nvSpPr>
          <p:cNvPr id="367" name="Google Shape;367;p42"/>
          <p:cNvSpPr/>
          <p:nvPr/>
        </p:nvSpPr>
        <p:spPr>
          <a:xfrm>
            <a:off x="633090" y="1360212"/>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2"/>
          <p:cNvSpPr/>
          <p:nvPr/>
        </p:nvSpPr>
        <p:spPr>
          <a:xfrm>
            <a:off x="633090" y="306867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5372139" y="1360212"/>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5372139" y="3001769"/>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49E9387C-A38C-EB8F-1D84-E79A069A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10" y="1525838"/>
            <a:ext cx="586981" cy="5869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6474DD-6FB3-6E63-1EDB-67CE64AE3C65}"/>
              </a:ext>
            </a:extLst>
          </p:cNvPr>
          <p:cNvPicPr>
            <a:picLocks noChangeAspect="1"/>
          </p:cNvPicPr>
          <p:nvPr/>
        </p:nvPicPr>
        <p:blipFill>
          <a:blip r:embed="rId4"/>
          <a:stretch>
            <a:fillRect/>
          </a:stretch>
        </p:blipFill>
        <p:spPr>
          <a:xfrm>
            <a:off x="882850" y="3294416"/>
            <a:ext cx="419064" cy="419064"/>
          </a:xfrm>
          <a:prstGeom prst="rect">
            <a:avLst/>
          </a:prstGeom>
        </p:spPr>
      </p:pic>
      <p:pic>
        <p:nvPicPr>
          <p:cNvPr id="5" name="Picture 4">
            <a:extLst>
              <a:ext uri="{FF2B5EF4-FFF2-40B4-BE49-F238E27FC236}">
                <a16:creationId xmlns:a16="http://schemas.microsoft.com/office/drawing/2014/main" id="{4A19570F-8649-0F4C-140C-45AA03A73AD5}"/>
              </a:ext>
            </a:extLst>
          </p:cNvPr>
          <p:cNvPicPr>
            <a:picLocks noChangeAspect="1"/>
          </p:cNvPicPr>
          <p:nvPr/>
        </p:nvPicPr>
        <p:blipFill>
          <a:blip r:embed="rId5"/>
          <a:stretch>
            <a:fillRect/>
          </a:stretch>
        </p:blipFill>
        <p:spPr>
          <a:xfrm>
            <a:off x="5585961" y="1561422"/>
            <a:ext cx="592258" cy="592258"/>
          </a:xfrm>
          <a:prstGeom prst="rect">
            <a:avLst/>
          </a:prstGeom>
        </p:spPr>
      </p:pic>
      <p:pic>
        <p:nvPicPr>
          <p:cNvPr id="2052" name="Picture 4" descr="Blender 3D Icon #202555 - Free Icons Library">
            <a:extLst>
              <a:ext uri="{FF2B5EF4-FFF2-40B4-BE49-F238E27FC236}">
                <a16:creationId xmlns:a16="http://schemas.microsoft.com/office/drawing/2014/main" id="{CB9DAD3E-5ABD-C372-FA57-7A007515D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6857" y="3168724"/>
            <a:ext cx="619961" cy="61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07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60" name="Google Shape;360;p42"/>
          <p:cNvSpPr txBox="1">
            <a:spLocks noGrp="1"/>
          </p:cNvSpPr>
          <p:nvPr>
            <p:ph type="title" idx="2"/>
          </p:nvPr>
        </p:nvSpPr>
        <p:spPr>
          <a:xfrm>
            <a:off x="4008410" y="811572"/>
            <a:ext cx="2519328"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Photoshop</a:t>
            </a:r>
            <a:endParaRPr dirty="0"/>
          </a:p>
        </p:txBody>
      </p:sp>
      <p:sp>
        <p:nvSpPr>
          <p:cNvPr id="361" name="Google Shape;361;p42"/>
          <p:cNvSpPr txBox="1">
            <a:spLocks noGrp="1"/>
          </p:cNvSpPr>
          <p:nvPr>
            <p:ph type="subTitle" idx="3"/>
          </p:nvPr>
        </p:nvSpPr>
        <p:spPr>
          <a:xfrm>
            <a:off x="4008402" y="1168272"/>
            <a:ext cx="4381218" cy="1245530"/>
          </a:xfrm>
          <a:prstGeom prst="rect">
            <a:avLst/>
          </a:prstGeom>
        </p:spPr>
        <p:txBody>
          <a:bodyPr spcFirstLastPara="1" wrap="square" lIns="91425" tIns="91425" rIns="91425" bIns="91425" anchor="t" anchorCtr="0">
            <a:noAutofit/>
          </a:bodyPr>
          <a:lstStyle/>
          <a:p>
            <a:pPr marL="0" lvl="0" indent="0" algn="justLow" rtl="0">
              <a:spcBef>
                <a:spcPts val="0"/>
              </a:spcBef>
              <a:spcAft>
                <a:spcPts val="0"/>
              </a:spcAft>
              <a:buNone/>
            </a:pPr>
            <a:r>
              <a:rPr lang="en-GB" dirty="0"/>
              <a:t>Photoshop is a popular image editing software developed by Adobe Systems, it provides a wide range of tools and features for editing and manipulating images, including support for layers, filters, and effects.</a:t>
            </a:r>
            <a:endParaRPr dirty="0"/>
          </a:p>
        </p:txBody>
      </p:sp>
      <p:sp>
        <p:nvSpPr>
          <p:cNvPr id="362" name="Google Shape;362;p42"/>
          <p:cNvSpPr txBox="1">
            <a:spLocks noGrp="1"/>
          </p:cNvSpPr>
          <p:nvPr>
            <p:ph type="title" idx="4"/>
          </p:nvPr>
        </p:nvSpPr>
        <p:spPr>
          <a:xfrm>
            <a:off x="1413979" y="2110229"/>
            <a:ext cx="2542478" cy="4691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1" dirty="0"/>
              <a:t>Wit.ai</a:t>
            </a:r>
            <a:endParaRPr dirty="0"/>
          </a:p>
        </p:txBody>
      </p:sp>
      <p:sp>
        <p:nvSpPr>
          <p:cNvPr id="363" name="Google Shape;363;p42"/>
          <p:cNvSpPr txBox="1">
            <a:spLocks noGrp="1"/>
          </p:cNvSpPr>
          <p:nvPr>
            <p:ph type="subTitle" idx="5"/>
          </p:nvPr>
        </p:nvSpPr>
        <p:spPr>
          <a:xfrm>
            <a:off x="1441049" y="2494534"/>
            <a:ext cx="4899378" cy="8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Wit.ai is a natural language processing (NLP) platform that allows developers to create chatbots and voice assistants</a:t>
            </a:r>
            <a:endParaRPr dirty="0"/>
          </a:p>
        </p:txBody>
      </p:sp>
      <p:sp>
        <p:nvSpPr>
          <p:cNvPr id="364" name="Google Shape;364;p42"/>
          <p:cNvSpPr txBox="1">
            <a:spLocks noGrp="1"/>
          </p:cNvSpPr>
          <p:nvPr>
            <p:ph type="title" idx="6"/>
          </p:nvPr>
        </p:nvSpPr>
        <p:spPr>
          <a:xfrm>
            <a:off x="3139730" y="3558029"/>
            <a:ext cx="2139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Speechly</a:t>
            </a:r>
            <a:endParaRPr dirty="0"/>
          </a:p>
        </p:txBody>
      </p:sp>
      <p:sp>
        <p:nvSpPr>
          <p:cNvPr id="365" name="Google Shape;365;p42"/>
          <p:cNvSpPr txBox="1">
            <a:spLocks noGrp="1"/>
          </p:cNvSpPr>
          <p:nvPr>
            <p:ph type="subTitle" idx="7"/>
          </p:nvPr>
        </p:nvSpPr>
        <p:spPr>
          <a:xfrm>
            <a:off x="3139722" y="3914729"/>
            <a:ext cx="4899378" cy="935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Speechly</a:t>
            </a:r>
            <a:r>
              <a:rPr lang="en-GB" dirty="0"/>
              <a:t> is a speech recognition platform that allows developers to create natural language voice interfaces for their applications</a:t>
            </a:r>
            <a:endParaRPr dirty="0"/>
          </a:p>
        </p:txBody>
      </p:sp>
      <p:sp>
        <p:nvSpPr>
          <p:cNvPr id="366" name="Google Shape;366;p42"/>
          <p:cNvSpPr txBox="1">
            <a:spLocks noGrp="1"/>
          </p:cNvSpPr>
          <p:nvPr>
            <p:ph type="title" idx="8"/>
          </p:nvPr>
        </p:nvSpPr>
        <p:spPr>
          <a:xfrm>
            <a:off x="670509" y="293597"/>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Technology Used</a:t>
            </a:r>
          </a:p>
        </p:txBody>
      </p:sp>
      <p:sp>
        <p:nvSpPr>
          <p:cNvPr id="368" name="Google Shape;368;p42"/>
          <p:cNvSpPr/>
          <p:nvPr/>
        </p:nvSpPr>
        <p:spPr>
          <a:xfrm>
            <a:off x="389250" y="2177135"/>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2956599" y="811572"/>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42"/>
          <p:cNvSpPr/>
          <p:nvPr/>
        </p:nvSpPr>
        <p:spPr>
          <a:xfrm>
            <a:off x="2087919" y="3558029"/>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67BB716E-3A9E-5785-F3DC-E71238B45631}"/>
              </a:ext>
            </a:extLst>
          </p:cNvPr>
          <p:cNvPicPr>
            <a:picLocks noChangeAspect="1"/>
          </p:cNvPicPr>
          <p:nvPr/>
        </p:nvPicPr>
        <p:blipFill>
          <a:blip r:embed="rId3"/>
          <a:stretch>
            <a:fillRect/>
          </a:stretch>
        </p:blipFill>
        <p:spPr>
          <a:xfrm>
            <a:off x="3205778" y="1060751"/>
            <a:ext cx="401041" cy="401041"/>
          </a:xfrm>
          <a:prstGeom prst="rect">
            <a:avLst/>
          </a:prstGeom>
        </p:spPr>
      </p:pic>
      <p:pic>
        <p:nvPicPr>
          <p:cNvPr id="2054" name="Picture 6" descr="Speechly Pricing, Reviews and Features (June 2023) - SaaSworthy.com">
            <a:extLst>
              <a:ext uri="{FF2B5EF4-FFF2-40B4-BE49-F238E27FC236}">
                <a16:creationId xmlns:a16="http://schemas.microsoft.com/office/drawing/2014/main" id="{850A888C-A5C5-4657-32ED-F14AA1E6D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320" y="3692197"/>
            <a:ext cx="532131" cy="6550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it.ai · GitHub">
            <a:extLst>
              <a:ext uri="{FF2B5EF4-FFF2-40B4-BE49-F238E27FC236}">
                <a16:creationId xmlns:a16="http://schemas.microsoft.com/office/drawing/2014/main" id="{B55D1A4D-43BD-C558-31D7-C4A8A47F2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09" y="2378838"/>
            <a:ext cx="458939" cy="458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4"/>
          <p:cNvSpPr txBox="1">
            <a:spLocks noGrp="1"/>
          </p:cNvSpPr>
          <p:nvPr>
            <p:ph type="title"/>
          </p:nvPr>
        </p:nvSpPr>
        <p:spPr>
          <a:xfrm>
            <a:off x="716575" y="327729"/>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System analysis</a:t>
            </a:r>
          </a:p>
        </p:txBody>
      </p:sp>
      <p:sp>
        <p:nvSpPr>
          <p:cNvPr id="443" name="Google Shape;443;p44"/>
          <p:cNvSpPr/>
          <p:nvPr/>
        </p:nvSpPr>
        <p:spPr>
          <a:xfrm>
            <a:off x="7118900"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8115325"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ounded Rectangle 11"/>
          <p:cNvSpPr/>
          <p:nvPr/>
        </p:nvSpPr>
        <p:spPr>
          <a:xfrm>
            <a:off x="2806995" y="1156884"/>
            <a:ext cx="3742661" cy="627321"/>
          </a:xfrm>
          <a:prstGeom prst="roundRect">
            <a:avLst/>
          </a:prstGeom>
          <a:solidFill>
            <a:srgbClr val="7439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b="1" dirty="0"/>
              <a:t>Determining Requirements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346" y="837827"/>
            <a:ext cx="1032446" cy="999543"/>
          </a:xfrm>
          <a:prstGeom prst="rect">
            <a:avLst/>
          </a:prstGeom>
        </p:spPr>
      </p:pic>
      <p:sp>
        <p:nvSpPr>
          <p:cNvPr id="46" name="Rounded Rectangle 45"/>
          <p:cNvSpPr/>
          <p:nvPr/>
        </p:nvSpPr>
        <p:spPr>
          <a:xfrm>
            <a:off x="503915" y="2617088"/>
            <a:ext cx="3578987" cy="627321"/>
          </a:xfrm>
          <a:prstGeom prst="roundRect">
            <a:avLst/>
          </a:prstGeom>
          <a:solidFill>
            <a:srgbClr val="7439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t>Functional Requirements</a:t>
            </a:r>
          </a:p>
        </p:txBody>
      </p:sp>
      <p:pic>
        <p:nvPicPr>
          <p:cNvPr id="1026" name="Picture 2" descr="Requirements - Free business and financ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15" y="2179674"/>
            <a:ext cx="1101592" cy="1064735"/>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47"/>
          <p:cNvSpPr/>
          <p:nvPr/>
        </p:nvSpPr>
        <p:spPr>
          <a:xfrm>
            <a:off x="4625163" y="2617088"/>
            <a:ext cx="3984437" cy="627321"/>
          </a:xfrm>
          <a:prstGeom prst="roundRect">
            <a:avLst/>
          </a:prstGeom>
          <a:solidFill>
            <a:srgbClr val="7439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smtClean="0"/>
              <a:t>Non-Functional </a:t>
            </a:r>
            <a:r>
              <a:rPr lang="en-US" sz="1500" b="1" dirty="0"/>
              <a:t>Requirements</a:t>
            </a:r>
          </a:p>
        </p:txBody>
      </p:sp>
      <p:cxnSp>
        <p:nvCxnSpPr>
          <p:cNvPr id="15" name="Elbow Connector 14"/>
          <p:cNvCxnSpPr>
            <a:stCxn id="12" idx="2"/>
            <a:endCxn id="48" idx="0"/>
          </p:cNvCxnSpPr>
          <p:nvPr/>
        </p:nvCxnSpPr>
        <p:spPr>
          <a:xfrm rot="16200000" flipH="1">
            <a:off x="5231413" y="1231118"/>
            <a:ext cx="832883" cy="1939056"/>
          </a:xfrm>
          <a:prstGeom prst="bentConnector3">
            <a:avLst>
              <a:gd name="adj1" fmla="val 3340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2" idx="2"/>
            <a:endCxn id="46" idx="0"/>
          </p:cNvCxnSpPr>
          <p:nvPr/>
        </p:nvCxnSpPr>
        <p:spPr>
          <a:xfrm rot="5400000">
            <a:off x="3069427" y="1008188"/>
            <a:ext cx="832883" cy="2384917"/>
          </a:xfrm>
          <a:prstGeom prst="bentConnector3">
            <a:avLst>
              <a:gd name="adj1" fmla="val 33404"/>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Non-Functional Testing – journey of qual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804" y="2317900"/>
            <a:ext cx="1273145" cy="979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565660" y="480145"/>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System analysis</a:t>
            </a:r>
          </a:p>
        </p:txBody>
      </p:sp>
      <p:sp>
        <p:nvSpPr>
          <p:cNvPr id="393" name="Google Shape;393;p43"/>
          <p:cNvSpPr/>
          <p:nvPr/>
        </p:nvSpPr>
        <p:spPr>
          <a:xfrm>
            <a:off x="7487450" y="-13368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7487450" y="30355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3"/>
          <p:cNvGrpSpPr/>
          <p:nvPr/>
        </p:nvGrpSpPr>
        <p:grpSpPr>
          <a:xfrm>
            <a:off x="3508745" y="2214805"/>
            <a:ext cx="2126512" cy="2155176"/>
            <a:chOff x="411375" y="3540075"/>
            <a:chExt cx="1885350" cy="1885350"/>
          </a:xfrm>
        </p:grpSpPr>
        <p:sp>
          <p:nvSpPr>
            <p:cNvPr id="396" name="Google Shape;396;p43"/>
            <p:cNvSpPr/>
            <p:nvPr/>
          </p:nvSpPr>
          <p:spPr>
            <a:xfrm>
              <a:off x="411375" y="3540075"/>
              <a:ext cx="937000" cy="937025"/>
            </a:xfrm>
            <a:custGeom>
              <a:avLst/>
              <a:gdLst/>
              <a:ahLst/>
              <a:cxnLst/>
              <a:rect l="l" t="t" r="r" b="b"/>
              <a:pathLst>
                <a:path w="37480" h="37481" extrusionOk="0">
                  <a:moveTo>
                    <a:pt x="11674" y="37480"/>
                  </a:moveTo>
                  <a:cubicBezTo>
                    <a:pt x="11795" y="23233"/>
                    <a:pt x="23259" y="11703"/>
                    <a:pt x="37480" y="11459"/>
                  </a:cubicBezTo>
                  <a:lnTo>
                    <a:pt x="37480" y="1"/>
                  </a:lnTo>
                  <a:cubicBezTo>
                    <a:pt x="27615" y="61"/>
                    <a:pt x="18673" y="3934"/>
                    <a:pt x="11987" y="10188"/>
                  </a:cubicBezTo>
                  <a:lnTo>
                    <a:pt x="6005" y="8587"/>
                  </a:lnTo>
                  <a:lnTo>
                    <a:pt x="7704" y="14931"/>
                  </a:lnTo>
                  <a:cubicBezTo>
                    <a:pt x="2935" y="21209"/>
                    <a:pt x="50" y="29002"/>
                    <a:pt x="0" y="37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411375" y="4488375"/>
              <a:ext cx="937000" cy="937000"/>
            </a:xfrm>
            <a:custGeom>
              <a:avLst/>
              <a:gdLst/>
              <a:ahLst/>
              <a:cxnLst/>
              <a:rect l="l" t="t" r="r" b="b"/>
              <a:pathLst>
                <a:path w="37480" h="37480" extrusionOk="0">
                  <a:moveTo>
                    <a:pt x="15172" y="29957"/>
                  </a:moveTo>
                  <a:cubicBezTo>
                    <a:pt x="21407" y="34621"/>
                    <a:pt x="29106" y="37429"/>
                    <a:pt x="37480" y="37480"/>
                  </a:cubicBezTo>
                  <a:lnTo>
                    <a:pt x="37480" y="26026"/>
                  </a:lnTo>
                  <a:cubicBezTo>
                    <a:pt x="23261" y="25782"/>
                    <a:pt x="11795" y="14252"/>
                    <a:pt x="11674" y="0"/>
                  </a:cubicBezTo>
                  <a:lnTo>
                    <a:pt x="0" y="0"/>
                  </a:lnTo>
                  <a:cubicBezTo>
                    <a:pt x="55" y="9188"/>
                    <a:pt x="3405" y="17586"/>
                    <a:pt x="8916" y="24102"/>
                  </a:cubicBezTo>
                  <a:lnTo>
                    <a:pt x="6741" y="322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1359700" y="4488425"/>
              <a:ext cx="937025" cy="937000"/>
            </a:xfrm>
            <a:custGeom>
              <a:avLst/>
              <a:gdLst/>
              <a:ahLst/>
              <a:cxnLst/>
              <a:rect l="l" t="t" r="r" b="b"/>
              <a:pathLst>
                <a:path w="37481" h="37480" extrusionOk="0">
                  <a:moveTo>
                    <a:pt x="30373" y="31479"/>
                  </a:moveTo>
                  <a:lnTo>
                    <a:pt x="28435" y="24244"/>
                  </a:lnTo>
                  <a:cubicBezTo>
                    <a:pt x="34018" y="17708"/>
                    <a:pt x="37425" y="9260"/>
                    <a:pt x="37480" y="3"/>
                  </a:cubicBezTo>
                  <a:lnTo>
                    <a:pt x="26261" y="0"/>
                  </a:lnTo>
                  <a:cubicBezTo>
                    <a:pt x="26137" y="14405"/>
                    <a:pt x="14432" y="26048"/>
                    <a:pt x="1" y="26048"/>
                  </a:cubicBezTo>
                  <a:lnTo>
                    <a:pt x="1" y="37480"/>
                  </a:lnTo>
                  <a:cubicBezTo>
                    <a:pt x="8656" y="37430"/>
                    <a:pt x="16595" y="34435"/>
                    <a:pt x="22937" y="294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1359700" y="3540075"/>
              <a:ext cx="937025" cy="937075"/>
            </a:xfrm>
            <a:custGeom>
              <a:avLst/>
              <a:gdLst/>
              <a:ahLst/>
              <a:cxnLst/>
              <a:rect l="l" t="t" r="r" b="b"/>
              <a:pathLst>
                <a:path w="37481" h="37483" extrusionOk="0">
                  <a:moveTo>
                    <a:pt x="28247" y="13034"/>
                  </a:moveTo>
                  <a:lnTo>
                    <a:pt x="29635" y="7849"/>
                  </a:lnTo>
                  <a:lnTo>
                    <a:pt x="24452" y="9239"/>
                  </a:lnTo>
                  <a:cubicBezTo>
                    <a:pt x="17890" y="3547"/>
                    <a:pt x="9359" y="58"/>
                    <a:pt x="1" y="1"/>
                  </a:cubicBezTo>
                  <a:lnTo>
                    <a:pt x="1" y="11438"/>
                  </a:lnTo>
                  <a:cubicBezTo>
                    <a:pt x="14432" y="11438"/>
                    <a:pt x="26137" y="23078"/>
                    <a:pt x="26261" y="37480"/>
                  </a:cubicBezTo>
                  <a:lnTo>
                    <a:pt x="37480" y="37483"/>
                  </a:lnTo>
                  <a:cubicBezTo>
                    <a:pt x="37425" y="28122"/>
                    <a:pt x="33939" y="19594"/>
                    <a:pt x="28247" y="13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3"/>
          <p:cNvSpPr txBox="1"/>
          <p:nvPr/>
        </p:nvSpPr>
        <p:spPr>
          <a:xfrm>
            <a:off x="3829616" y="2986026"/>
            <a:ext cx="1469332" cy="599816"/>
          </a:xfrm>
          <a:prstGeom prst="rect">
            <a:avLst/>
          </a:prstGeom>
          <a:noFill/>
          <a:ln>
            <a:noFill/>
          </a:ln>
        </p:spPr>
        <p:txBody>
          <a:bodyPr spcFirstLastPara="1" wrap="square" lIns="91425" tIns="91425" rIns="91425" bIns="91425" anchor="ctr" anchorCtr="0">
            <a:noAutofit/>
          </a:bodyPr>
          <a:lstStyle/>
          <a:p>
            <a:pPr lvl="0" algn="ctr"/>
            <a:r>
              <a:rPr lang="en-US" b="1" dirty="0"/>
              <a:t>Functional requirements</a:t>
            </a:r>
            <a:endParaRPr b="1" dirty="0">
              <a:solidFill>
                <a:schemeClr val="accent2"/>
              </a:solidFill>
              <a:latin typeface="Poppins SemiBold"/>
              <a:ea typeface="Poppins SemiBold"/>
              <a:cs typeface="Poppins SemiBold"/>
              <a:sym typeface="Poppins SemiBold"/>
            </a:endParaRPr>
          </a:p>
        </p:txBody>
      </p:sp>
      <p:sp>
        <p:nvSpPr>
          <p:cNvPr id="401" name="Google Shape;401;p43"/>
          <p:cNvSpPr txBox="1"/>
          <p:nvPr/>
        </p:nvSpPr>
        <p:spPr>
          <a:xfrm>
            <a:off x="552885" y="2214812"/>
            <a:ext cx="2477393" cy="356700"/>
          </a:xfrm>
          <a:prstGeom prst="rect">
            <a:avLst/>
          </a:prstGeom>
          <a:noFill/>
          <a:ln>
            <a:noFill/>
          </a:ln>
        </p:spPr>
        <p:txBody>
          <a:bodyPr spcFirstLastPara="1" wrap="square" lIns="91425" tIns="91425" rIns="91425" bIns="91425" anchor="ctr" anchorCtr="0">
            <a:noAutofit/>
          </a:bodyPr>
          <a:lstStyle/>
          <a:p>
            <a:pPr lvl="0"/>
            <a:r>
              <a:rPr lang="en-US" sz="1800" b="1" dirty="0" smtClean="0">
                <a:latin typeface="Poppins SemiBold" panose="020B0604020202020204" charset="0"/>
                <a:cs typeface="Poppins SemiBold" panose="020B0604020202020204" charset="0"/>
              </a:rPr>
              <a:t>Augmented reality</a:t>
            </a:r>
            <a:endParaRPr sz="2800"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402" name="Google Shape;402;p43"/>
          <p:cNvSpPr txBox="1"/>
          <p:nvPr/>
        </p:nvSpPr>
        <p:spPr>
          <a:xfrm>
            <a:off x="552893" y="2452727"/>
            <a:ext cx="2940414" cy="596700"/>
          </a:xfrm>
          <a:prstGeom prst="rect">
            <a:avLst/>
          </a:prstGeom>
          <a:noFill/>
          <a:ln>
            <a:noFill/>
          </a:ln>
        </p:spPr>
        <p:txBody>
          <a:bodyPr spcFirstLastPara="1" wrap="square" lIns="91425" tIns="91425" rIns="91425" bIns="91425" anchor="t" anchorCtr="0">
            <a:noAutofit/>
          </a:bodyPr>
          <a:lstStyle/>
          <a:p>
            <a:pPr lvl="0"/>
            <a:r>
              <a:rPr lang="en-US" dirty="0">
                <a:latin typeface="Poppins SemiBold" panose="020B0604020202020204" charset="0"/>
                <a:cs typeface="Poppins SemiBold" panose="020B0604020202020204" charset="0"/>
              </a:rPr>
              <a:t>The system should provide an augmented </a:t>
            </a:r>
            <a:r>
              <a:rPr lang="en-US" dirty="0" smtClean="0">
                <a:latin typeface="Poppins SemiBold" panose="020B0604020202020204" charset="0"/>
                <a:cs typeface="Poppins SemiBold" panose="020B0604020202020204" charset="0"/>
              </a:rPr>
              <a:t>reality environment </a:t>
            </a:r>
            <a:r>
              <a:rPr lang="en-US" dirty="0">
                <a:latin typeface="Poppins SemiBold" panose="020B0604020202020204" charset="0"/>
                <a:cs typeface="Poppins SemiBold" panose="020B0604020202020204" charset="0"/>
              </a:rPr>
              <a:t>for the user</a:t>
            </a:r>
            <a:endParaRPr sz="1200" dirty="0">
              <a:solidFill>
                <a:schemeClr val="dk2"/>
              </a:solidFill>
              <a:latin typeface="Poppins SemiBold" panose="020B0604020202020204" charset="0"/>
              <a:ea typeface="Poppins"/>
              <a:cs typeface="Poppins SemiBold" panose="020B0604020202020204" charset="0"/>
              <a:sym typeface="Poppins"/>
            </a:endParaRPr>
          </a:p>
        </p:txBody>
      </p:sp>
      <p:sp>
        <p:nvSpPr>
          <p:cNvPr id="403" name="Google Shape;403;p43"/>
          <p:cNvSpPr txBox="1"/>
          <p:nvPr/>
        </p:nvSpPr>
        <p:spPr>
          <a:xfrm>
            <a:off x="5858540" y="2214812"/>
            <a:ext cx="2572253" cy="356700"/>
          </a:xfrm>
          <a:prstGeom prst="rect">
            <a:avLst/>
          </a:prstGeom>
          <a:noFill/>
          <a:ln>
            <a:noFill/>
          </a:ln>
        </p:spPr>
        <p:txBody>
          <a:bodyPr spcFirstLastPara="1" wrap="square" lIns="91425" tIns="91425" rIns="91425" bIns="91425" anchor="ctr" anchorCtr="0">
            <a:noAutofit/>
          </a:bodyPr>
          <a:lstStyle/>
          <a:p>
            <a:pPr lvl="0"/>
            <a:r>
              <a:rPr lang="en-US" sz="1800" b="1" dirty="0" smtClean="0">
                <a:solidFill>
                  <a:srgbClr val="BE30BB"/>
                </a:solidFill>
                <a:latin typeface="Poppins SemiBold" panose="020B0604020202020204" charset="0"/>
                <a:cs typeface="Poppins SemiBold" panose="020B0604020202020204" charset="0"/>
              </a:rPr>
              <a:t>User progress</a:t>
            </a:r>
            <a:endParaRPr sz="1800" b="1" dirty="0">
              <a:solidFill>
                <a:srgbClr val="BE30BB"/>
              </a:solidFill>
              <a:latin typeface="Poppins SemiBold" panose="020B0604020202020204" charset="0"/>
              <a:ea typeface="Poppins SemiBold"/>
              <a:cs typeface="Poppins SemiBold" panose="020B0604020202020204" charset="0"/>
              <a:sym typeface="Poppins SemiBold"/>
            </a:endParaRPr>
          </a:p>
        </p:txBody>
      </p:sp>
      <p:sp>
        <p:nvSpPr>
          <p:cNvPr id="404" name="Google Shape;404;p43"/>
          <p:cNvSpPr txBox="1"/>
          <p:nvPr/>
        </p:nvSpPr>
        <p:spPr>
          <a:xfrm>
            <a:off x="5858540" y="2477015"/>
            <a:ext cx="3009013" cy="596700"/>
          </a:xfrm>
          <a:prstGeom prst="rect">
            <a:avLst/>
          </a:prstGeom>
          <a:noFill/>
          <a:ln>
            <a:noFill/>
          </a:ln>
        </p:spPr>
        <p:txBody>
          <a:bodyPr spcFirstLastPara="1" wrap="square" lIns="91425" tIns="91425" rIns="91425" bIns="91425" anchor="t" anchorCtr="0">
            <a:noAutofit/>
          </a:bodyPr>
          <a:lstStyle/>
          <a:p>
            <a:pPr lvl="0"/>
            <a:r>
              <a:rPr lang="en-US" dirty="0">
                <a:solidFill>
                  <a:srgbClr val="BE30BB"/>
                </a:solidFill>
                <a:latin typeface="Poppins SemiBold" panose="020B0604020202020204" charset="0"/>
                <a:cs typeface="Poppins SemiBold" panose="020B0604020202020204" charset="0"/>
              </a:rPr>
              <a:t>The system should have different levels for the user to progress through</a:t>
            </a:r>
            <a:endParaRPr dirty="0">
              <a:solidFill>
                <a:srgbClr val="BE30BB"/>
              </a:solidFill>
              <a:latin typeface="Poppins SemiBold" panose="020B0604020202020204" charset="0"/>
              <a:ea typeface="Poppins"/>
              <a:cs typeface="Poppins SemiBold" panose="020B0604020202020204" charset="0"/>
              <a:sym typeface="Poppins"/>
            </a:endParaRPr>
          </a:p>
        </p:txBody>
      </p:sp>
      <p:sp>
        <p:nvSpPr>
          <p:cNvPr id="405" name="Google Shape;405;p43"/>
          <p:cNvSpPr txBox="1"/>
          <p:nvPr/>
        </p:nvSpPr>
        <p:spPr>
          <a:xfrm>
            <a:off x="552886" y="3541882"/>
            <a:ext cx="2477392"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solidFill>
                  <a:srgbClr val="545454"/>
                </a:solidFill>
                <a:latin typeface="Poppins SemiBold"/>
                <a:ea typeface="Poppins SemiBold"/>
                <a:cs typeface="Poppins SemiBold"/>
                <a:sym typeface="Poppins SemiBold"/>
              </a:rPr>
              <a:t>STT</a:t>
            </a:r>
            <a:endParaRPr sz="1800" b="1" dirty="0">
              <a:solidFill>
                <a:srgbClr val="545454"/>
              </a:solidFill>
              <a:latin typeface="Poppins SemiBold"/>
              <a:ea typeface="Poppins SemiBold"/>
              <a:cs typeface="Poppins SemiBold"/>
              <a:sym typeface="Poppins SemiBold"/>
            </a:endParaRPr>
          </a:p>
        </p:txBody>
      </p:sp>
      <p:sp>
        <p:nvSpPr>
          <p:cNvPr id="406" name="Google Shape;406;p43"/>
          <p:cNvSpPr txBox="1"/>
          <p:nvPr/>
        </p:nvSpPr>
        <p:spPr>
          <a:xfrm>
            <a:off x="565660" y="3781881"/>
            <a:ext cx="2943078" cy="811379"/>
          </a:xfrm>
          <a:prstGeom prst="rect">
            <a:avLst/>
          </a:prstGeom>
          <a:noFill/>
          <a:ln>
            <a:noFill/>
          </a:ln>
        </p:spPr>
        <p:txBody>
          <a:bodyPr spcFirstLastPara="1" wrap="square" lIns="91425" tIns="91425" rIns="91425" bIns="91425" anchor="t" anchorCtr="0">
            <a:noAutofit/>
          </a:bodyPr>
          <a:lstStyle/>
          <a:p>
            <a:pPr lvl="0"/>
            <a:r>
              <a:rPr lang="en-US" dirty="0">
                <a:solidFill>
                  <a:srgbClr val="545454"/>
                </a:solidFill>
                <a:latin typeface="Poppins SemiBold" panose="020B0604020202020204" charset="0"/>
                <a:cs typeface="Poppins SemiBold" panose="020B0604020202020204" charset="0"/>
              </a:rPr>
              <a:t>The system should detect user voice to check </a:t>
            </a:r>
            <a:r>
              <a:rPr lang="en-US" dirty="0" smtClean="0">
                <a:solidFill>
                  <a:srgbClr val="545454"/>
                </a:solidFill>
                <a:latin typeface="Poppins SemiBold" panose="020B0604020202020204" charset="0"/>
                <a:cs typeface="Poppins SemiBold" panose="020B0604020202020204" charset="0"/>
              </a:rPr>
              <a:t>the </a:t>
            </a:r>
            <a:r>
              <a:rPr lang="en-US" dirty="0">
                <a:solidFill>
                  <a:srgbClr val="545454"/>
                </a:solidFill>
                <a:latin typeface="Poppins SemiBold" panose="020B0604020202020204" charset="0"/>
                <a:cs typeface="Poppins SemiBold" panose="020B0604020202020204" charset="0"/>
              </a:rPr>
              <a:t>user spelling</a:t>
            </a:r>
            <a:endParaRPr dirty="0">
              <a:solidFill>
                <a:srgbClr val="545454"/>
              </a:solidFill>
              <a:latin typeface="Poppins SemiBold" panose="020B0604020202020204" charset="0"/>
              <a:ea typeface="Poppins"/>
              <a:cs typeface="Poppins SemiBold" panose="020B0604020202020204" charset="0"/>
              <a:sym typeface="Poppins"/>
            </a:endParaRPr>
          </a:p>
        </p:txBody>
      </p:sp>
      <p:sp>
        <p:nvSpPr>
          <p:cNvPr id="407" name="Google Shape;407;p43"/>
          <p:cNvSpPr txBox="1"/>
          <p:nvPr/>
        </p:nvSpPr>
        <p:spPr>
          <a:xfrm>
            <a:off x="5858540" y="3531511"/>
            <a:ext cx="2572253" cy="356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smtClean="0">
                <a:solidFill>
                  <a:srgbClr val="43309F"/>
                </a:solidFill>
                <a:latin typeface="Poppins SemiBold"/>
                <a:ea typeface="Poppins SemiBold"/>
                <a:cs typeface="Poppins SemiBold"/>
                <a:sym typeface="Poppins SemiBold"/>
              </a:rPr>
              <a:t>TTS</a:t>
            </a:r>
            <a:endParaRPr sz="1800" b="1" dirty="0">
              <a:solidFill>
                <a:srgbClr val="43309F"/>
              </a:solidFill>
              <a:latin typeface="Poppins SemiBold"/>
              <a:ea typeface="Poppins SemiBold"/>
              <a:cs typeface="Poppins SemiBold"/>
              <a:sym typeface="Poppins SemiBold"/>
            </a:endParaRPr>
          </a:p>
        </p:txBody>
      </p:sp>
      <p:sp>
        <p:nvSpPr>
          <p:cNvPr id="408" name="Google Shape;408;p43"/>
          <p:cNvSpPr txBox="1"/>
          <p:nvPr/>
        </p:nvSpPr>
        <p:spPr>
          <a:xfrm>
            <a:off x="5858540" y="3797159"/>
            <a:ext cx="3179135" cy="694678"/>
          </a:xfrm>
          <a:prstGeom prst="rect">
            <a:avLst/>
          </a:prstGeom>
          <a:noFill/>
          <a:ln>
            <a:noFill/>
          </a:ln>
        </p:spPr>
        <p:txBody>
          <a:bodyPr spcFirstLastPara="1" wrap="square" lIns="91425" tIns="91425" rIns="91425" bIns="91425" anchor="t" anchorCtr="0">
            <a:noAutofit/>
          </a:bodyPr>
          <a:lstStyle/>
          <a:p>
            <a:pPr lvl="0"/>
            <a:r>
              <a:rPr lang="en-US" dirty="0">
                <a:solidFill>
                  <a:srgbClr val="43309F"/>
                </a:solidFill>
                <a:latin typeface="Poppins SemiBold" panose="020B0604020202020204" charset="0"/>
                <a:cs typeface="Poppins SemiBold" panose="020B0604020202020204" charset="0"/>
              </a:rPr>
              <a:t>The system should have text to speech </a:t>
            </a:r>
            <a:r>
              <a:rPr lang="en-US" dirty="0" smtClean="0">
                <a:solidFill>
                  <a:srgbClr val="43309F"/>
                </a:solidFill>
                <a:latin typeface="Poppins SemiBold" panose="020B0604020202020204" charset="0"/>
                <a:cs typeface="Poppins SemiBold" panose="020B0604020202020204" charset="0"/>
              </a:rPr>
              <a:t>feature</a:t>
            </a:r>
            <a:endParaRPr dirty="0">
              <a:solidFill>
                <a:srgbClr val="43309F"/>
              </a:solidFill>
              <a:latin typeface="Poppins SemiBold" panose="020B0604020202020204" charset="0"/>
              <a:ea typeface="Poppins"/>
              <a:cs typeface="Poppins SemiBold" panose="020B0604020202020204" charset="0"/>
              <a:sym typeface="Poppins"/>
            </a:endParaRPr>
          </a:p>
        </p:txBody>
      </p:sp>
      <p:sp>
        <p:nvSpPr>
          <p:cNvPr id="20" name="Google Shape;400;p43"/>
          <p:cNvSpPr txBox="1"/>
          <p:nvPr/>
        </p:nvSpPr>
        <p:spPr>
          <a:xfrm>
            <a:off x="573361" y="1117026"/>
            <a:ext cx="6774217" cy="478200"/>
          </a:xfrm>
          <a:prstGeom prst="rect">
            <a:avLst/>
          </a:prstGeom>
          <a:noFill/>
          <a:ln>
            <a:noFill/>
          </a:ln>
        </p:spPr>
        <p:txBody>
          <a:bodyPr spcFirstLastPara="1" wrap="square" lIns="91425" tIns="91425" rIns="91425" bIns="91425" anchor="ctr" anchorCtr="0">
            <a:noAutofit/>
          </a:bodyPr>
          <a:lstStyle/>
          <a:p>
            <a:pPr lvl="0"/>
            <a:r>
              <a:rPr lang="en-US" sz="1800" b="1" dirty="0">
                <a:latin typeface="Poppins SemiBold" panose="020B0604020202020204" charset="0"/>
                <a:cs typeface="Poppins SemiBold" panose="020B0604020202020204" charset="0"/>
              </a:rPr>
              <a:t>Functional requirements </a:t>
            </a:r>
            <a:r>
              <a:rPr lang="en-US" sz="1800" dirty="0">
                <a:latin typeface="Poppins SemiBold" panose="020B0604020202020204" charset="0"/>
                <a:cs typeface="Poppins SemiBold" panose="020B0604020202020204" charset="0"/>
              </a:rPr>
              <a:t>are the features and functions that the system must perform to meet user needs</a:t>
            </a:r>
            <a:endParaRPr sz="2400" b="1" dirty="0">
              <a:solidFill>
                <a:schemeClr val="accent2"/>
              </a:solidFill>
              <a:latin typeface="Poppins SemiBold" panose="020B0604020202020204" charset="0"/>
              <a:ea typeface="Poppins SemiBold"/>
              <a:cs typeface="Poppins SemiBold" panose="020B0604020202020204" charset="0"/>
              <a:sym typeface="Poppins Semi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565660" y="480145"/>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System analysis</a:t>
            </a:r>
          </a:p>
        </p:txBody>
      </p:sp>
      <p:sp>
        <p:nvSpPr>
          <p:cNvPr id="393" name="Google Shape;393;p43"/>
          <p:cNvSpPr/>
          <p:nvPr/>
        </p:nvSpPr>
        <p:spPr>
          <a:xfrm>
            <a:off x="7487450" y="-133687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7487450" y="30355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3"/>
          <p:cNvGrpSpPr/>
          <p:nvPr/>
        </p:nvGrpSpPr>
        <p:grpSpPr>
          <a:xfrm>
            <a:off x="3508745" y="2214805"/>
            <a:ext cx="2126512" cy="2155176"/>
            <a:chOff x="411375" y="3540075"/>
            <a:chExt cx="1885350" cy="1885350"/>
          </a:xfrm>
        </p:grpSpPr>
        <p:sp>
          <p:nvSpPr>
            <p:cNvPr id="396" name="Google Shape;396;p43"/>
            <p:cNvSpPr/>
            <p:nvPr/>
          </p:nvSpPr>
          <p:spPr>
            <a:xfrm>
              <a:off x="411375" y="3540075"/>
              <a:ext cx="937000" cy="937025"/>
            </a:xfrm>
            <a:custGeom>
              <a:avLst/>
              <a:gdLst/>
              <a:ahLst/>
              <a:cxnLst/>
              <a:rect l="l" t="t" r="r" b="b"/>
              <a:pathLst>
                <a:path w="37480" h="37481" extrusionOk="0">
                  <a:moveTo>
                    <a:pt x="11674" y="37480"/>
                  </a:moveTo>
                  <a:cubicBezTo>
                    <a:pt x="11795" y="23233"/>
                    <a:pt x="23259" y="11703"/>
                    <a:pt x="37480" y="11459"/>
                  </a:cubicBezTo>
                  <a:lnTo>
                    <a:pt x="37480" y="1"/>
                  </a:lnTo>
                  <a:cubicBezTo>
                    <a:pt x="27615" y="61"/>
                    <a:pt x="18673" y="3934"/>
                    <a:pt x="11987" y="10188"/>
                  </a:cubicBezTo>
                  <a:lnTo>
                    <a:pt x="6005" y="8587"/>
                  </a:lnTo>
                  <a:lnTo>
                    <a:pt x="7704" y="14931"/>
                  </a:lnTo>
                  <a:cubicBezTo>
                    <a:pt x="2935" y="21209"/>
                    <a:pt x="50" y="29002"/>
                    <a:pt x="0" y="37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411375" y="4488375"/>
              <a:ext cx="937000" cy="937000"/>
            </a:xfrm>
            <a:custGeom>
              <a:avLst/>
              <a:gdLst/>
              <a:ahLst/>
              <a:cxnLst/>
              <a:rect l="l" t="t" r="r" b="b"/>
              <a:pathLst>
                <a:path w="37480" h="37480" extrusionOk="0">
                  <a:moveTo>
                    <a:pt x="15172" y="29957"/>
                  </a:moveTo>
                  <a:cubicBezTo>
                    <a:pt x="21407" y="34621"/>
                    <a:pt x="29106" y="37429"/>
                    <a:pt x="37480" y="37480"/>
                  </a:cubicBezTo>
                  <a:lnTo>
                    <a:pt x="37480" y="26026"/>
                  </a:lnTo>
                  <a:cubicBezTo>
                    <a:pt x="23261" y="25782"/>
                    <a:pt x="11795" y="14252"/>
                    <a:pt x="11674" y="0"/>
                  </a:cubicBezTo>
                  <a:lnTo>
                    <a:pt x="0" y="0"/>
                  </a:lnTo>
                  <a:cubicBezTo>
                    <a:pt x="55" y="9188"/>
                    <a:pt x="3405" y="17586"/>
                    <a:pt x="8916" y="24102"/>
                  </a:cubicBezTo>
                  <a:lnTo>
                    <a:pt x="6741" y="322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1359700" y="4488425"/>
              <a:ext cx="937025" cy="937000"/>
            </a:xfrm>
            <a:custGeom>
              <a:avLst/>
              <a:gdLst/>
              <a:ahLst/>
              <a:cxnLst/>
              <a:rect l="l" t="t" r="r" b="b"/>
              <a:pathLst>
                <a:path w="37481" h="37480" extrusionOk="0">
                  <a:moveTo>
                    <a:pt x="30373" y="31479"/>
                  </a:moveTo>
                  <a:lnTo>
                    <a:pt x="28435" y="24244"/>
                  </a:lnTo>
                  <a:cubicBezTo>
                    <a:pt x="34018" y="17708"/>
                    <a:pt x="37425" y="9260"/>
                    <a:pt x="37480" y="3"/>
                  </a:cubicBezTo>
                  <a:lnTo>
                    <a:pt x="26261" y="0"/>
                  </a:lnTo>
                  <a:cubicBezTo>
                    <a:pt x="26137" y="14405"/>
                    <a:pt x="14432" y="26048"/>
                    <a:pt x="1" y="26048"/>
                  </a:cubicBezTo>
                  <a:lnTo>
                    <a:pt x="1" y="37480"/>
                  </a:lnTo>
                  <a:cubicBezTo>
                    <a:pt x="8656" y="37430"/>
                    <a:pt x="16595" y="34435"/>
                    <a:pt x="22937" y="294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1359700" y="3540075"/>
              <a:ext cx="937025" cy="937075"/>
            </a:xfrm>
            <a:custGeom>
              <a:avLst/>
              <a:gdLst/>
              <a:ahLst/>
              <a:cxnLst/>
              <a:rect l="l" t="t" r="r" b="b"/>
              <a:pathLst>
                <a:path w="37481" h="37483" extrusionOk="0">
                  <a:moveTo>
                    <a:pt x="28247" y="13034"/>
                  </a:moveTo>
                  <a:lnTo>
                    <a:pt x="29635" y="7849"/>
                  </a:lnTo>
                  <a:lnTo>
                    <a:pt x="24452" y="9239"/>
                  </a:lnTo>
                  <a:cubicBezTo>
                    <a:pt x="17890" y="3547"/>
                    <a:pt x="9359" y="58"/>
                    <a:pt x="1" y="1"/>
                  </a:cubicBezTo>
                  <a:lnTo>
                    <a:pt x="1" y="11438"/>
                  </a:lnTo>
                  <a:cubicBezTo>
                    <a:pt x="14432" y="11438"/>
                    <a:pt x="26137" y="23078"/>
                    <a:pt x="26261" y="37480"/>
                  </a:cubicBezTo>
                  <a:lnTo>
                    <a:pt x="37480" y="37483"/>
                  </a:lnTo>
                  <a:cubicBezTo>
                    <a:pt x="37425" y="28122"/>
                    <a:pt x="33939" y="19594"/>
                    <a:pt x="28247" y="13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3"/>
          <p:cNvSpPr txBox="1"/>
          <p:nvPr/>
        </p:nvSpPr>
        <p:spPr>
          <a:xfrm>
            <a:off x="3829616" y="2986026"/>
            <a:ext cx="1469332" cy="599816"/>
          </a:xfrm>
          <a:prstGeom prst="rect">
            <a:avLst/>
          </a:prstGeom>
          <a:noFill/>
          <a:ln>
            <a:noFill/>
          </a:ln>
        </p:spPr>
        <p:txBody>
          <a:bodyPr spcFirstLastPara="1" wrap="square" lIns="91425" tIns="91425" rIns="91425" bIns="91425" anchor="ctr" anchorCtr="0">
            <a:noAutofit/>
          </a:bodyPr>
          <a:lstStyle/>
          <a:p>
            <a:pPr lvl="0" algn="ctr"/>
            <a:r>
              <a:rPr lang="en-US" b="1" dirty="0"/>
              <a:t>Non-functional requirements</a:t>
            </a:r>
            <a:endParaRPr b="1" dirty="0">
              <a:solidFill>
                <a:schemeClr val="accent2"/>
              </a:solidFill>
              <a:latin typeface="Poppins SemiBold"/>
              <a:ea typeface="Poppins SemiBold"/>
              <a:cs typeface="Poppins SemiBold"/>
              <a:sym typeface="Poppins SemiBold"/>
            </a:endParaRPr>
          </a:p>
        </p:txBody>
      </p:sp>
      <p:sp>
        <p:nvSpPr>
          <p:cNvPr id="401" name="Google Shape;401;p43"/>
          <p:cNvSpPr txBox="1"/>
          <p:nvPr/>
        </p:nvSpPr>
        <p:spPr>
          <a:xfrm>
            <a:off x="552885" y="2214812"/>
            <a:ext cx="2477393" cy="356700"/>
          </a:xfrm>
          <a:prstGeom prst="rect">
            <a:avLst/>
          </a:prstGeom>
          <a:noFill/>
          <a:ln>
            <a:noFill/>
          </a:ln>
        </p:spPr>
        <p:txBody>
          <a:bodyPr spcFirstLastPara="1" wrap="square" lIns="91425" tIns="91425" rIns="91425" bIns="91425" anchor="ctr" anchorCtr="0">
            <a:noAutofit/>
          </a:bodyPr>
          <a:lstStyle/>
          <a:p>
            <a:pPr lvl="0"/>
            <a:r>
              <a:rPr lang="en-US" sz="1800" b="1" dirty="0">
                <a:latin typeface="Poppins SemiBold" panose="020B0604020202020204" charset="0"/>
                <a:cs typeface="Poppins SemiBold" panose="020B0604020202020204" charset="0"/>
              </a:rPr>
              <a:t>R</a:t>
            </a:r>
            <a:r>
              <a:rPr lang="en-US" sz="1800" b="1" dirty="0" smtClean="0">
                <a:latin typeface="Poppins SemiBold" panose="020B0604020202020204" charset="0"/>
                <a:cs typeface="Poppins SemiBold" panose="020B0604020202020204" charset="0"/>
              </a:rPr>
              <a:t>esponse</a:t>
            </a:r>
            <a:endParaRPr sz="3600"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402" name="Google Shape;402;p43"/>
          <p:cNvSpPr txBox="1"/>
          <p:nvPr/>
        </p:nvSpPr>
        <p:spPr>
          <a:xfrm>
            <a:off x="552893" y="2452726"/>
            <a:ext cx="2940414" cy="692273"/>
          </a:xfrm>
          <a:prstGeom prst="rect">
            <a:avLst/>
          </a:prstGeom>
          <a:noFill/>
          <a:ln>
            <a:noFill/>
          </a:ln>
        </p:spPr>
        <p:txBody>
          <a:bodyPr spcFirstLastPara="1" wrap="square" lIns="91425" tIns="91425" rIns="91425" bIns="91425" anchor="t" anchorCtr="0">
            <a:noAutofit/>
          </a:bodyPr>
          <a:lstStyle/>
          <a:p>
            <a:pPr lvl="0"/>
            <a:r>
              <a:rPr lang="en-US" dirty="0">
                <a:latin typeface="Poppins SemiBold" panose="020B0604020202020204" charset="0"/>
                <a:cs typeface="Poppins SemiBold" panose="020B0604020202020204" charset="0"/>
              </a:rPr>
              <a:t>The system should have fast response times to user </a:t>
            </a:r>
            <a:r>
              <a:rPr lang="en-US" dirty="0" smtClean="0">
                <a:latin typeface="Poppins SemiBold" panose="020B0604020202020204" charset="0"/>
                <a:cs typeface="Poppins SemiBold" panose="020B0604020202020204" charset="0"/>
              </a:rPr>
              <a:t>input.</a:t>
            </a:r>
            <a:endParaRPr sz="1200" dirty="0">
              <a:solidFill>
                <a:schemeClr val="dk2"/>
              </a:solidFill>
              <a:latin typeface="Poppins SemiBold" panose="020B0604020202020204" charset="0"/>
              <a:ea typeface="Poppins"/>
              <a:cs typeface="Poppins SemiBold" panose="020B0604020202020204" charset="0"/>
              <a:sym typeface="Poppins"/>
            </a:endParaRPr>
          </a:p>
        </p:txBody>
      </p:sp>
      <p:sp>
        <p:nvSpPr>
          <p:cNvPr id="403" name="Google Shape;403;p43"/>
          <p:cNvSpPr txBox="1"/>
          <p:nvPr/>
        </p:nvSpPr>
        <p:spPr>
          <a:xfrm>
            <a:off x="5858540" y="2214812"/>
            <a:ext cx="2572253" cy="356700"/>
          </a:xfrm>
          <a:prstGeom prst="rect">
            <a:avLst/>
          </a:prstGeom>
          <a:noFill/>
          <a:ln>
            <a:noFill/>
          </a:ln>
        </p:spPr>
        <p:txBody>
          <a:bodyPr spcFirstLastPara="1" wrap="square" lIns="91425" tIns="91425" rIns="91425" bIns="91425" anchor="ctr" anchorCtr="0">
            <a:noAutofit/>
          </a:bodyPr>
          <a:lstStyle/>
          <a:p>
            <a:pPr lvl="0"/>
            <a:r>
              <a:rPr lang="en-US" sz="1800" b="1" dirty="0" smtClean="0">
                <a:solidFill>
                  <a:srgbClr val="BE30BB"/>
                </a:solidFill>
                <a:latin typeface="Poppins SemiBold" panose="020B0604020202020204" charset="0"/>
                <a:cs typeface="Poppins SemiBold" panose="020B0604020202020204" charset="0"/>
              </a:rPr>
              <a:t>Navigation</a:t>
            </a:r>
            <a:endParaRPr sz="1800" b="1" dirty="0">
              <a:solidFill>
                <a:srgbClr val="BE30BB"/>
              </a:solidFill>
              <a:latin typeface="Poppins SemiBold" panose="020B0604020202020204" charset="0"/>
              <a:ea typeface="Poppins SemiBold"/>
              <a:cs typeface="Poppins SemiBold" panose="020B0604020202020204" charset="0"/>
              <a:sym typeface="Poppins SemiBold"/>
            </a:endParaRPr>
          </a:p>
        </p:txBody>
      </p:sp>
      <p:sp>
        <p:nvSpPr>
          <p:cNvPr id="404" name="Google Shape;404;p43"/>
          <p:cNvSpPr txBox="1"/>
          <p:nvPr/>
        </p:nvSpPr>
        <p:spPr>
          <a:xfrm>
            <a:off x="5858540" y="2477015"/>
            <a:ext cx="3009013" cy="596700"/>
          </a:xfrm>
          <a:prstGeom prst="rect">
            <a:avLst/>
          </a:prstGeom>
          <a:noFill/>
          <a:ln>
            <a:noFill/>
          </a:ln>
        </p:spPr>
        <p:txBody>
          <a:bodyPr spcFirstLastPara="1" wrap="square" lIns="91425" tIns="91425" rIns="91425" bIns="91425" anchor="t" anchorCtr="0">
            <a:noAutofit/>
          </a:bodyPr>
          <a:lstStyle/>
          <a:p>
            <a:pPr lvl="0"/>
            <a:r>
              <a:rPr lang="en-US" dirty="0">
                <a:solidFill>
                  <a:srgbClr val="BE30BB"/>
                </a:solidFill>
                <a:latin typeface="Poppins SemiBold" panose="020B0604020202020204" charset="0"/>
                <a:cs typeface="Poppins SemiBold" panose="020B0604020202020204" charset="0"/>
              </a:rPr>
              <a:t>The system should be easy to use and navigate for the user</a:t>
            </a:r>
            <a:endParaRPr dirty="0">
              <a:solidFill>
                <a:srgbClr val="BE30BB"/>
              </a:solidFill>
              <a:latin typeface="Poppins SemiBold" panose="020B0604020202020204" charset="0"/>
              <a:ea typeface="Poppins"/>
              <a:cs typeface="Poppins SemiBold" panose="020B0604020202020204" charset="0"/>
              <a:sym typeface="Poppins"/>
            </a:endParaRPr>
          </a:p>
        </p:txBody>
      </p:sp>
      <p:sp>
        <p:nvSpPr>
          <p:cNvPr id="405" name="Google Shape;405;p43"/>
          <p:cNvSpPr txBox="1"/>
          <p:nvPr/>
        </p:nvSpPr>
        <p:spPr>
          <a:xfrm>
            <a:off x="552886" y="3541882"/>
            <a:ext cx="2477392"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solidFill>
                  <a:srgbClr val="545454"/>
                </a:solidFill>
                <a:latin typeface="Poppins SemiBold"/>
                <a:ea typeface="Poppins SemiBold"/>
                <a:cs typeface="Poppins SemiBold"/>
                <a:sym typeface="Poppins SemiBold"/>
              </a:rPr>
              <a:t>Errors rate</a:t>
            </a:r>
            <a:endParaRPr sz="1800" b="1" dirty="0">
              <a:solidFill>
                <a:srgbClr val="545454"/>
              </a:solidFill>
              <a:latin typeface="Poppins SemiBold"/>
              <a:ea typeface="Poppins SemiBold"/>
              <a:cs typeface="Poppins SemiBold"/>
              <a:sym typeface="Poppins SemiBold"/>
            </a:endParaRPr>
          </a:p>
        </p:txBody>
      </p:sp>
      <p:sp>
        <p:nvSpPr>
          <p:cNvPr id="406" name="Google Shape;406;p43"/>
          <p:cNvSpPr txBox="1"/>
          <p:nvPr/>
        </p:nvSpPr>
        <p:spPr>
          <a:xfrm>
            <a:off x="565660" y="3781881"/>
            <a:ext cx="2943078" cy="811379"/>
          </a:xfrm>
          <a:prstGeom prst="rect">
            <a:avLst/>
          </a:prstGeom>
          <a:noFill/>
          <a:ln>
            <a:noFill/>
          </a:ln>
        </p:spPr>
        <p:txBody>
          <a:bodyPr spcFirstLastPara="1" wrap="square" lIns="91425" tIns="91425" rIns="91425" bIns="91425" anchor="t" anchorCtr="0">
            <a:noAutofit/>
          </a:bodyPr>
          <a:lstStyle/>
          <a:p>
            <a:pPr lvl="0"/>
            <a:r>
              <a:rPr lang="en-US" dirty="0" smtClean="0">
                <a:solidFill>
                  <a:srgbClr val="545454"/>
                </a:solidFill>
                <a:latin typeface="Poppins SemiBold" panose="020B0604020202020204" charset="0"/>
                <a:cs typeface="Poppins SemiBold" panose="020B0604020202020204" charset="0"/>
              </a:rPr>
              <a:t>The </a:t>
            </a:r>
            <a:r>
              <a:rPr lang="en-US" dirty="0">
                <a:solidFill>
                  <a:srgbClr val="545454"/>
                </a:solidFill>
                <a:latin typeface="Poppins SemiBold" panose="020B0604020202020204" charset="0"/>
                <a:cs typeface="Poppins SemiBold" panose="020B0604020202020204" charset="0"/>
              </a:rPr>
              <a:t>system should have a low rate of errors and bugs</a:t>
            </a:r>
            <a:endParaRPr dirty="0">
              <a:solidFill>
                <a:srgbClr val="545454"/>
              </a:solidFill>
              <a:latin typeface="Poppins SemiBold" panose="020B0604020202020204" charset="0"/>
              <a:ea typeface="Poppins"/>
              <a:cs typeface="Poppins SemiBold" panose="020B0604020202020204" charset="0"/>
              <a:sym typeface="Poppins"/>
            </a:endParaRPr>
          </a:p>
        </p:txBody>
      </p:sp>
      <p:sp>
        <p:nvSpPr>
          <p:cNvPr id="407" name="Google Shape;407;p43"/>
          <p:cNvSpPr txBox="1"/>
          <p:nvPr/>
        </p:nvSpPr>
        <p:spPr>
          <a:xfrm>
            <a:off x="5858540" y="3531511"/>
            <a:ext cx="2572253" cy="356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smtClean="0">
                <a:solidFill>
                  <a:srgbClr val="43309F"/>
                </a:solidFill>
                <a:latin typeface="Poppins SemiBold"/>
                <a:ea typeface="Poppins SemiBold"/>
                <a:cs typeface="Poppins SemiBold"/>
                <a:sym typeface="Poppins SemiBold"/>
              </a:rPr>
              <a:t>Android validation</a:t>
            </a:r>
            <a:endParaRPr sz="1800" b="1" dirty="0">
              <a:solidFill>
                <a:srgbClr val="43309F"/>
              </a:solidFill>
              <a:latin typeface="Poppins SemiBold"/>
              <a:ea typeface="Poppins SemiBold"/>
              <a:cs typeface="Poppins SemiBold"/>
              <a:sym typeface="Poppins SemiBold"/>
            </a:endParaRPr>
          </a:p>
        </p:txBody>
      </p:sp>
      <p:sp>
        <p:nvSpPr>
          <p:cNvPr id="408" name="Google Shape;408;p43"/>
          <p:cNvSpPr txBox="1"/>
          <p:nvPr/>
        </p:nvSpPr>
        <p:spPr>
          <a:xfrm>
            <a:off x="5858540" y="3797159"/>
            <a:ext cx="3179135" cy="694678"/>
          </a:xfrm>
          <a:prstGeom prst="rect">
            <a:avLst/>
          </a:prstGeom>
          <a:noFill/>
          <a:ln>
            <a:noFill/>
          </a:ln>
        </p:spPr>
        <p:txBody>
          <a:bodyPr spcFirstLastPara="1" wrap="square" lIns="91425" tIns="91425" rIns="91425" bIns="91425" anchor="t" anchorCtr="0">
            <a:noAutofit/>
          </a:bodyPr>
          <a:lstStyle/>
          <a:p>
            <a:pPr lvl="0"/>
            <a:r>
              <a:rPr lang="en-US" dirty="0" smtClean="0">
                <a:solidFill>
                  <a:srgbClr val="43309F"/>
                </a:solidFill>
                <a:latin typeface="Poppins SemiBold" panose="020B0604020202020204" charset="0"/>
                <a:cs typeface="Poppins SemiBold" panose="020B0604020202020204" charset="0"/>
              </a:rPr>
              <a:t>The </a:t>
            </a:r>
            <a:r>
              <a:rPr lang="en-US" dirty="0">
                <a:solidFill>
                  <a:srgbClr val="43309F"/>
                </a:solidFill>
                <a:latin typeface="Poppins SemiBold" panose="020B0604020202020204" charset="0"/>
                <a:cs typeface="Poppins SemiBold" panose="020B0604020202020204" charset="0"/>
              </a:rPr>
              <a:t>system should be compatible with multiple android devices</a:t>
            </a:r>
            <a:endParaRPr dirty="0">
              <a:solidFill>
                <a:srgbClr val="43309F"/>
              </a:solidFill>
              <a:latin typeface="Poppins SemiBold" panose="020B0604020202020204" charset="0"/>
              <a:ea typeface="Poppins"/>
              <a:cs typeface="Poppins SemiBold" panose="020B0604020202020204" charset="0"/>
              <a:sym typeface="Poppins"/>
            </a:endParaRPr>
          </a:p>
        </p:txBody>
      </p:sp>
      <p:sp>
        <p:nvSpPr>
          <p:cNvPr id="20" name="Google Shape;400;p43"/>
          <p:cNvSpPr txBox="1"/>
          <p:nvPr/>
        </p:nvSpPr>
        <p:spPr>
          <a:xfrm>
            <a:off x="573361" y="1117026"/>
            <a:ext cx="6774217" cy="478200"/>
          </a:xfrm>
          <a:prstGeom prst="rect">
            <a:avLst/>
          </a:prstGeom>
          <a:noFill/>
          <a:ln>
            <a:noFill/>
          </a:ln>
        </p:spPr>
        <p:txBody>
          <a:bodyPr spcFirstLastPara="1" wrap="square" lIns="91425" tIns="91425" rIns="91425" bIns="91425" anchor="ctr" anchorCtr="0">
            <a:noAutofit/>
          </a:bodyPr>
          <a:lstStyle/>
          <a:p>
            <a:pPr fontAlgn="base"/>
            <a:r>
              <a:rPr lang="en-US" sz="1800" b="1" dirty="0" smtClean="0">
                <a:latin typeface="Poppins SemiBold" panose="020B0604020202020204" charset="0"/>
                <a:cs typeface="Poppins SemiBold" panose="020B0604020202020204" charset="0"/>
              </a:rPr>
              <a:t>Non-functional requirements </a:t>
            </a:r>
            <a:r>
              <a:rPr lang="en-US" sz="1800" dirty="0" smtClean="0">
                <a:latin typeface="Poppins SemiBold" panose="020B0604020202020204" charset="0"/>
                <a:cs typeface="Poppins SemiBold" panose="020B0604020202020204" charset="0"/>
              </a:rPr>
              <a:t>are </a:t>
            </a:r>
            <a:r>
              <a:rPr lang="en-US" sz="1800" dirty="0">
                <a:latin typeface="Poppins SemiBold" panose="020B0604020202020204" charset="0"/>
                <a:cs typeface="Poppins SemiBold" panose="020B0604020202020204" charset="0"/>
              </a:rPr>
              <a:t>the system's qualities, such as performance, usability, and security</a:t>
            </a:r>
            <a:r>
              <a:rPr lang="en-US" sz="1800" dirty="0" smtClean="0">
                <a:latin typeface="Poppins SemiBold" panose="020B0604020202020204" charset="0"/>
                <a:cs typeface="Poppins SemiBold" panose="020B0604020202020204" charset="0"/>
              </a:rPr>
              <a:t>.</a:t>
            </a:r>
            <a:endParaRPr lang="en-US" sz="1800" dirty="0">
              <a:latin typeface="Poppins SemiBold" panose="020B0604020202020204" charset="0"/>
              <a:cs typeface="Poppins SemiBold" panose="020B0604020202020204" charset="0"/>
            </a:endParaRPr>
          </a:p>
        </p:txBody>
      </p:sp>
    </p:spTree>
    <p:extLst>
      <p:ext uri="{BB962C8B-B14F-4D97-AF65-F5344CB8AC3E}">
        <p14:creationId xmlns:p14="http://schemas.microsoft.com/office/powerpoint/2010/main" val="3057655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title"/>
          </p:nvPr>
        </p:nvSpPr>
        <p:spPr>
          <a:xfrm>
            <a:off x="1612625" y="1726507"/>
            <a:ext cx="2395176"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Use Case</a:t>
            </a:r>
            <a:endParaRPr dirty="0"/>
          </a:p>
        </p:txBody>
      </p:sp>
      <p:sp>
        <p:nvSpPr>
          <p:cNvPr id="451" name="Google Shape;451;p45"/>
          <p:cNvSpPr txBox="1">
            <a:spLocks noGrp="1"/>
          </p:cNvSpPr>
          <p:nvPr>
            <p:ph type="title" idx="2"/>
          </p:nvPr>
        </p:nvSpPr>
        <p:spPr>
          <a:xfrm>
            <a:off x="1574354" y="3420063"/>
            <a:ext cx="23937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Context</a:t>
            </a:r>
            <a:endParaRPr dirty="0"/>
          </a:p>
        </p:txBody>
      </p:sp>
      <p:sp>
        <p:nvSpPr>
          <p:cNvPr id="453" name="Google Shape;453;p45"/>
          <p:cNvSpPr txBox="1">
            <a:spLocks noGrp="1"/>
          </p:cNvSpPr>
          <p:nvPr>
            <p:ph type="title" idx="4"/>
          </p:nvPr>
        </p:nvSpPr>
        <p:spPr>
          <a:xfrm>
            <a:off x="5997274" y="1726507"/>
            <a:ext cx="2393700" cy="356700"/>
          </a:xfrm>
          <a:prstGeom prst="rect">
            <a:avLst/>
          </a:prstGeom>
        </p:spPr>
        <p:txBody>
          <a:bodyPr spcFirstLastPara="1" wrap="square" lIns="91425" tIns="91425" rIns="91425" bIns="91425" anchor="ctr" anchorCtr="0">
            <a:noAutofit/>
          </a:bodyPr>
          <a:lstStyle/>
          <a:p>
            <a:pPr lvl="0"/>
            <a:r>
              <a:rPr lang="en-US" dirty="0"/>
              <a:t>Sequence</a:t>
            </a:r>
            <a:endParaRPr dirty="0"/>
          </a:p>
        </p:txBody>
      </p:sp>
      <p:sp>
        <p:nvSpPr>
          <p:cNvPr id="455" name="Google Shape;455;p45"/>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lvl="0"/>
            <a:r>
              <a:rPr lang="en-US" dirty="0" smtClean="0"/>
              <a:t>Diagrams</a:t>
            </a:r>
            <a:endParaRPr dirty="0"/>
          </a:p>
        </p:txBody>
      </p:sp>
      <p:sp>
        <p:nvSpPr>
          <p:cNvPr id="456" name="Google Shape;456;p45"/>
          <p:cNvSpPr/>
          <p:nvPr/>
        </p:nvSpPr>
        <p:spPr>
          <a:xfrm>
            <a:off x="562308" y="1440819"/>
            <a:ext cx="899400" cy="899400"/>
          </a:xfrm>
          <a:prstGeom prst="ellipse">
            <a:avLst/>
          </a:prstGeom>
          <a:solidFill>
            <a:srgbClr val="92D05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562318" y="3148714"/>
            <a:ext cx="899400" cy="899400"/>
          </a:xfrm>
          <a:prstGeom prst="ellipse">
            <a:avLst/>
          </a:prstGeom>
          <a:solidFill>
            <a:srgbClr val="FFFF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4985243" y="1440819"/>
            <a:ext cx="899400" cy="899400"/>
          </a:xfrm>
          <a:prstGeom prst="ellipse">
            <a:avLst/>
          </a:prstGeom>
          <a:solidFill>
            <a:schemeClr val="tx2">
              <a:lumMod val="60000"/>
              <a:lumOff val="40000"/>
            </a:scheme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7520647" y="428495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1;p45"/>
          <p:cNvSpPr txBox="1">
            <a:spLocks/>
          </p:cNvSpPr>
          <p:nvPr/>
        </p:nvSpPr>
        <p:spPr>
          <a:xfrm>
            <a:off x="5997273" y="3420063"/>
            <a:ext cx="2393700"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r>
              <a:rPr lang="en-US" dirty="0" smtClean="0"/>
              <a:t>Class</a:t>
            </a:r>
            <a:endParaRPr lang="en-US" dirty="0"/>
          </a:p>
        </p:txBody>
      </p:sp>
      <p:sp>
        <p:nvSpPr>
          <p:cNvPr id="21" name="Google Shape;457;p45"/>
          <p:cNvSpPr/>
          <p:nvPr/>
        </p:nvSpPr>
        <p:spPr>
          <a:xfrm>
            <a:off x="4985237" y="3026138"/>
            <a:ext cx="899400" cy="899400"/>
          </a:xfrm>
          <a:prstGeom prst="ellipse">
            <a:avLst/>
          </a:prstGeom>
          <a:solidFill>
            <a:schemeClr val="bg2">
              <a:lumMod val="60000"/>
              <a:lumOff val="40000"/>
            </a:scheme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1"/>
          </p:nvPr>
        </p:nvSpPr>
        <p:spPr>
          <a:xfrm>
            <a:off x="713225" y="1642761"/>
            <a:ext cx="674125" cy="440445"/>
          </a:xfrm>
        </p:spPr>
        <p:txBody>
          <a:bodyPr/>
          <a:lstStyle/>
          <a:p>
            <a:r>
              <a:rPr lang="en-US" sz="2400" b="1" dirty="0" smtClean="0"/>
              <a:t>1</a:t>
            </a:r>
            <a:endParaRPr lang="en-US" sz="2400" b="1" dirty="0"/>
          </a:p>
        </p:txBody>
      </p:sp>
      <p:sp>
        <p:nvSpPr>
          <p:cNvPr id="29" name="Subtitle 1"/>
          <p:cNvSpPr>
            <a:spLocks noGrp="1"/>
          </p:cNvSpPr>
          <p:nvPr>
            <p:ph type="subTitle" idx="1"/>
          </p:nvPr>
        </p:nvSpPr>
        <p:spPr>
          <a:xfrm>
            <a:off x="713224" y="3378191"/>
            <a:ext cx="674125" cy="440445"/>
          </a:xfrm>
        </p:spPr>
        <p:txBody>
          <a:bodyPr/>
          <a:lstStyle/>
          <a:p>
            <a:r>
              <a:rPr lang="en-US" sz="2400" b="1" dirty="0"/>
              <a:t>2</a:t>
            </a:r>
          </a:p>
        </p:txBody>
      </p:sp>
      <p:sp>
        <p:nvSpPr>
          <p:cNvPr id="30" name="Subtitle 1"/>
          <p:cNvSpPr>
            <a:spLocks noGrp="1"/>
          </p:cNvSpPr>
          <p:nvPr>
            <p:ph type="subTitle" idx="1"/>
          </p:nvPr>
        </p:nvSpPr>
        <p:spPr>
          <a:xfrm>
            <a:off x="5097874" y="1642760"/>
            <a:ext cx="674125" cy="440445"/>
          </a:xfrm>
        </p:spPr>
        <p:txBody>
          <a:bodyPr/>
          <a:lstStyle/>
          <a:p>
            <a:r>
              <a:rPr lang="en-US" sz="2400" b="1" dirty="0" smtClean="0"/>
              <a:t>3</a:t>
            </a:r>
            <a:endParaRPr lang="en-US" sz="2400" b="1" dirty="0"/>
          </a:p>
        </p:txBody>
      </p:sp>
      <p:sp>
        <p:nvSpPr>
          <p:cNvPr id="31" name="Subtitle 1"/>
          <p:cNvSpPr>
            <a:spLocks noGrp="1"/>
          </p:cNvSpPr>
          <p:nvPr>
            <p:ph type="subTitle" idx="1"/>
          </p:nvPr>
        </p:nvSpPr>
        <p:spPr>
          <a:xfrm>
            <a:off x="5097873" y="3285191"/>
            <a:ext cx="674125" cy="440445"/>
          </a:xfrm>
        </p:spPr>
        <p:txBody>
          <a:bodyPr/>
          <a:lstStyle/>
          <a:p>
            <a:r>
              <a:rPr lang="en-US" sz="2400" b="1" dirty="0" smtClean="0"/>
              <a:t>4</a:t>
            </a:r>
            <a:endParaRPr lang="en-US" sz="24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914765" y="542807"/>
            <a:ext cx="5828281" cy="4249280"/>
          </a:xfrm>
          <a:prstGeom prst="rect">
            <a:avLst/>
          </a:prstGeom>
        </p:spPr>
      </p:pic>
      <p:sp>
        <p:nvSpPr>
          <p:cNvPr id="465" name="Google Shape;465;p45"/>
          <p:cNvSpPr/>
          <p:nvPr/>
        </p:nvSpPr>
        <p:spPr>
          <a:xfrm>
            <a:off x="7520647" y="428495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txBox="1">
            <a:spLocks noGrp="1"/>
          </p:cNvSpPr>
          <p:nvPr>
            <p:ph type="title" idx="6"/>
          </p:nvPr>
        </p:nvSpPr>
        <p:spPr>
          <a:xfrm>
            <a:off x="266656" y="133579"/>
            <a:ext cx="7717500" cy="478200"/>
          </a:xfrm>
          <a:prstGeom prst="rect">
            <a:avLst/>
          </a:prstGeom>
        </p:spPr>
        <p:txBody>
          <a:bodyPr spcFirstLastPara="1" wrap="square" lIns="91425" tIns="91425" rIns="91425" bIns="91425" anchor="ctr" anchorCtr="0">
            <a:noAutofit/>
          </a:bodyPr>
          <a:lstStyle/>
          <a:p>
            <a:pPr lvl="0"/>
            <a:r>
              <a:rPr lang="en-US" dirty="0" smtClean="0"/>
              <a:t>Use Case Diagram</a:t>
            </a:r>
            <a:endParaRPr dirty="0"/>
          </a:p>
        </p:txBody>
      </p:sp>
    </p:spTree>
    <p:extLst>
      <p:ext uri="{BB962C8B-B14F-4D97-AF65-F5344CB8AC3E}">
        <p14:creationId xmlns:p14="http://schemas.microsoft.com/office/powerpoint/2010/main" val="40629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65" name="Google Shape;465;p45"/>
          <p:cNvSpPr/>
          <p:nvPr/>
        </p:nvSpPr>
        <p:spPr>
          <a:xfrm>
            <a:off x="7520647" y="428495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txBox="1">
            <a:spLocks noGrp="1"/>
          </p:cNvSpPr>
          <p:nvPr>
            <p:ph type="title" idx="6"/>
          </p:nvPr>
        </p:nvSpPr>
        <p:spPr>
          <a:xfrm>
            <a:off x="266656" y="133579"/>
            <a:ext cx="7717500" cy="478200"/>
          </a:xfrm>
          <a:prstGeom prst="rect">
            <a:avLst/>
          </a:prstGeom>
        </p:spPr>
        <p:txBody>
          <a:bodyPr spcFirstLastPara="1" wrap="square" lIns="91425" tIns="91425" rIns="91425" bIns="91425" anchor="ctr" anchorCtr="0">
            <a:noAutofit/>
          </a:bodyPr>
          <a:lstStyle/>
          <a:p>
            <a:pPr lvl="0"/>
            <a:r>
              <a:rPr lang="en-US" dirty="0" smtClean="0"/>
              <a:t>Context Diagram</a:t>
            </a:r>
            <a:endParaRPr dirty="0"/>
          </a:p>
        </p:txBody>
      </p:sp>
      <p:pic>
        <p:nvPicPr>
          <p:cNvPr id="5" name="Picture 4" descr="https://cdn.discordapp.com/attachments/1116444872988168402/1116888419331743814/alis.jpg"/>
          <p:cNvPicPr/>
          <p:nvPr/>
        </p:nvPicPr>
        <p:blipFill>
          <a:blip r:embed="rId3">
            <a:extLst>
              <a:ext uri="{28A0092B-C50C-407E-A947-70E740481C1C}">
                <a14:useLocalDpi xmlns:a14="http://schemas.microsoft.com/office/drawing/2010/main" val="0"/>
              </a:ext>
            </a:extLst>
          </a:blip>
          <a:srcRect/>
          <a:stretch>
            <a:fillRect/>
          </a:stretch>
        </p:blipFill>
        <p:spPr bwMode="auto">
          <a:xfrm>
            <a:off x="1855708" y="611779"/>
            <a:ext cx="5505450" cy="4029075"/>
          </a:xfrm>
          <a:prstGeom prst="rect">
            <a:avLst/>
          </a:prstGeom>
          <a:noFill/>
          <a:ln>
            <a:noFill/>
          </a:ln>
        </p:spPr>
      </p:pic>
    </p:spTree>
    <p:extLst>
      <p:ext uri="{BB962C8B-B14F-4D97-AF65-F5344CB8AC3E}">
        <p14:creationId xmlns:p14="http://schemas.microsoft.com/office/powerpoint/2010/main" val="2286119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5" name="Google Shape;455;p45"/>
          <p:cNvSpPr txBox="1">
            <a:spLocks noGrp="1"/>
          </p:cNvSpPr>
          <p:nvPr>
            <p:ph type="title" idx="6"/>
          </p:nvPr>
        </p:nvSpPr>
        <p:spPr>
          <a:xfrm>
            <a:off x="266655" y="133579"/>
            <a:ext cx="7973577" cy="478200"/>
          </a:xfrm>
          <a:prstGeom prst="rect">
            <a:avLst/>
          </a:prstGeom>
        </p:spPr>
        <p:txBody>
          <a:bodyPr spcFirstLastPara="1" wrap="square" lIns="91425" tIns="91425" rIns="91425" bIns="91425" anchor="ctr" anchorCtr="0">
            <a:noAutofit/>
          </a:bodyPr>
          <a:lstStyle/>
          <a:p>
            <a:r>
              <a:rPr lang="en-US" dirty="0" smtClean="0"/>
              <a:t>Sequence Diagram</a:t>
            </a:r>
            <a:endParaRPr dirty="0"/>
          </a:p>
        </p:txBody>
      </p:sp>
      <p:pic>
        <p:nvPicPr>
          <p:cNvPr id="6" name="Picture 5"/>
          <p:cNvPicPr/>
          <p:nvPr/>
        </p:nvPicPr>
        <p:blipFill>
          <a:blip r:embed="rId3"/>
          <a:stretch>
            <a:fillRect/>
          </a:stretch>
        </p:blipFill>
        <p:spPr>
          <a:xfrm>
            <a:off x="1367496" y="611778"/>
            <a:ext cx="6362373" cy="4194138"/>
          </a:xfrm>
          <a:prstGeom prst="rect">
            <a:avLst/>
          </a:prstGeom>
        </p:spPr>
      </p:pic>
      <p:sp>
        <p:nvSpPr>
          <p:cNvPr id="465" name="Google Shape;465;p45"/>
          <p:cNvSpPr/>
          <p:nvPr/>
        </p:nvSpPr>
        <p:spPr>
          <a:xfrm>
            <a:off x="7520647" y="428495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916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of presentation</a:t>
            </a:r>
            <a:endParaRPr dirty="0"/>
          </a:p>
        </p:txBody>
      </p:sp>
      <p:graphicFrame>
        <p:nvGraphicFramePr>
          <p:cNvPr id="248" name="Google Shape;248;p34"/>
          <p:cNvGraphicFramePr/>
          <p:nvPr>
            <p:extLst>
              <p:ext uri="{D42A27DB-BD31-4B8C-83A1-F6EECF244321}">
                <p14:modId xmlns:p14="http://schemas.microsoft.com/office/powerpoint/2010/main" val="3755178539"/>
              </p:ext>
            </p:extLst>
          </p:nvPr>
        </p:nvGraphicFramePr>
        <p:xfrm>
          <a:off x="713225" y="1333520"/>
          <a:ext cx="7717500" cy="3362048"/>
        </p:xfrm>
        <a:graphic>
          <a:graphicData uri="http://schemas.openxmlformats.org/drawingml/2006/table">
            <a:tbl>
              <a:tblPr>
                <a:noFill/>
                <a:tableStyleId>{07FD77D8-AB99-4AF8-8BE3-0C21212953F6}</a:tableStyleId>
              </a:tblPr>
              <a:tblGrid>
                <a:gridCol w="2471200">
                  <a:extLst>
                    <a:ext uri="{9D8B030D-6E8A-4147-A177-3AD203B41FA5}">
                      <a16:colId xmlns:a16="http://schemas.microsoft.com/office/drawing/2014/main" val="20000"/>
                    </a:ext>
                  </a:extLst>
                </a:gridCol>
                <a:gridCol w="5246300">
                  <a:extLst>
                    <a:ext uri="{9D8B030D-6E8A-4147-A177-3AD203B41FA5}">
                      <a16:colId xmlns:a16="http://schemas.microsoft.com/office/drawing/2014/main" val="20001"/>
                    </a:ext>
                  </a:extLst>
                </a:gridCol>
              </a:tblGrid>
              <a:tr h="420256">
                <a:tc>
                  <a:txBody>
                    <a:bodyPr/>
                    <a:lstStyle/>
                    <a:p>
                      <a:pPr marL="0" lvl="0" indent="0" algn="l" rtl="0">
                        <a:spcBef>
                          <a:spcPts val="0"/>
                        </a:spcBef>
                        <a:spcAft>
                          <a:spcPts val="0"/>
                        </a:spcAft>
                        <a:buNone/>
                      </a:pPr>
                      <a:r>
                        <a:rPr lang="en" sz="1100" b="1" dirty="0">
                          <a:solidFill>
                            <a:schemeClr val="dk2"/>
                          </a:solidFill>
                          <a:uFill>
                            <a:noFill/>
                          </a:uFill>
                          <a:latin typeface="Poppins"/>
                          <a:ea typeface="Poppins"/>
                          <a:cs typeface="Poppins"/>
                          <a:sym typeface="Poppins"/>
                        </a:rPr>
                        <a:t>Introduction</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dk2"/>
                          </a:solidFill>
                          <a:latin typeface="Poppins"/>
                          <a:ea typeface="Poppins"/>
                          <a:cs typeface="Poppins"/>
                          <a:sym typeface="Poppins"/>
                        </a:rPr>
                        <a:t>Special thanks and introduce the teamwork.</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20256">
                <a:tc>
                  <a:txBody>
                    <a:bodyPr/>
                    <a:lstStyle/>
                    <a:p>
                      <a:pPr marL="0" lvl="0" indent="0" algn="l" rtl="0">
                        <a:spcBef>
                          <a:spcPts val="0"/>
                        </a:spcBef>
                        <a:spcAft>
                          <a:spcPts val="0"/>
                        </a:spcAft>
                        <a:buNone/>
                      </a:pPr>
                      <a:r>
                        <a:rPr lang="en" sz="1100" b="1" dirty="0">
                          <a:solidFill>
                            <a:schemeClr val="dk2"/>
                          </a:solidFill>
                          <a:uFill>
                            <a:noFill/>
                          </a:uFill>
                          <a:latin typeface="Poppins"/>
                          <a:ea typeface="Poppins"/>
                          <a:cs typeface="Poppins"/>
                          <a:sym typeface="Poppins"/>
                        </a:rPr>
                        <a:t>Problem overview</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dirty="0">
                          <a:solidFill>
                            <a:schemeClr val="dk2"/>
                          </a:solidFill>
                          <a:latin typeface="Poppins"/>
                          <a:ea typeface="Poppins"/>
                          <a:cs typeface="Poppins"/>
                          <a:sym typeface="Poppins"/>
                        </a:rPr>
                        <a:t>Simple discussion about the problem.</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20256">
                <a:tc>
                  <a:txBody>
                    <a:bodyPr/>
                    <a:lstStyle/>
                    <a:p>
                      <a:pPr marL="0" lvl="0" indent="0" algn="l" rtl="0">
                        <a:spcBef>
                          <a:spcPts val="0"/>
                        </a:spcBef>
                        <a:spcAft>
                          <a:spcPts val="0"/>
                        </a:spcAft>
                        <a:buNone/>
                      </a:pPr>
                      <a:r>
                        <a:rPr lang="en-US" sz="1100" b="1" dirty="0">
                          <a:solidFill>
                            <a:schemeClr val="dk2"/>
                          </a:solidFill>
                          <a:latin typeface="Poppins"/>
                          <a:ea typeface="Poppins"/>
                          <a:cs typeface="Poppins"/>
                          <a:sym typeface="Poppins"/>
                        </a:rPr>
                        <a:t>Idea</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2"/>
                          </a:solidFill>
                          <a:latin typeface="Poppins"/>
                          <a:ea typeface="Poppins"/>
                          <a:cs typeface="Poppins"/>
                          <a:sym typeface="Poppins"/>
                        </a:rPr>
                        <a:t>How we solved this problem.</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20256">
                <a:tc>
                  <a:txBody>
                    <a:bodyPr/>
                    <a:lstStyle/>
                    <a:p>
                      <a:pPr marL="0" lvl="0" indent="0" algn="l" rtl="0">
                        <a:spcBef>
                          <a:spcPts val="0"/>
                        </a:spcBef>
                        <a:spcAft>
                          <a:spcPts val="0"/>
                        </a:spcAft>
                        <a:buNone/>
                      </a:pPr>
                      <a:r>
                        <a:rPr lang="en" sz="1100" b="1" dirty="0">
                          <a:solidFill>
                            <a:schemeClr val="dk2"/>
                          </a:solidFill>
                          <a:uFill>
                            <a:noFill/>
                          </a:uFill>
                          <a:latin typeface="Poppins"/>
                          <a:ea typeface="Poppins"/>
                          <a:cs typeface="Poppins"/>
                          <a:sym typeface="Poppins"/>
                        </a:rPr>
                        <a:t>Goals</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dk2"/>
                          </a:solidFill>
                          <a:latin typeface="Poppins"/>
                          <a:ea typeface="Poppins"/>
                          <a:cs typeface="Poppins"/>
                          <a:sym typeface="Poppins"/>
                        </a:rPr>
                        <a:t>What we want to achieve in this project. </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20256">
                <a:tc>
                  <a:txBody>
                    <a:bodyPr/>
                    <a:lstStyle/>
                    <a:p>
                      <a:pPr marL="0" lvl="0" indent="0" algn="l" rtl="0">
                        <a:spcBef>
                          <a:spcPts val="0"/>
                        </a:spcBef>
                        <a:spcAft>
                          <a:spcPts val="0"/>
                        </a:spcAft>
                        <a:buNone/>
                      </a:pPr>
                      <a:r>
                        <a:rPr lang="en-US" sz="1100" b="1" dirty="0">
                          <a:solidFill>
                            <a:schemeClr val="dk2"/>
                          </a:solidFill>
                          <a:latin typeface="Poppins"/>
                          <a:ea typeface="Poppins"/>
                          <a:cs typeface="Poppins"/>
                          <a:sym typeface="Poppins"/>
                        </a:rPr>
                        <a:t>Used Technologies</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dk2"/>
                          </a:solidFill>
                          <a:latin typeface="Poppins"/>
                          <a:ea typeface="Poppins"/>
                          <a:cs typeface="Poppins"/>
                          <a:sym typeface="Poppins"/>
                        </a:rPr>
                        <a:t>The programs, tools, packages and programming language we used.</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20256">
                <a:tc>
                  <a:txBody>
                    <a:bodyPr/>
                    <a:lstStyle/>
                    <a:p>
                      <a:pPr marL="0" lvl="0" indent="0" algn="l" rtl="0">
                        <a:spcBef>
                          <a:spcPts val="0"/>
                        </a:spcBef>
                        <a:spcAft>
                          <a:spcPts val="0"/>
                        </a:spcAft>
                        <a:buNone/>
                      </a:pPr>
                      <a:r>
                        <a:rPr lang="en-US" sz="1100" b="1" dirty="0">
                          <a:solidFill>
                            <a:schemeClr val="dk2"/>
                          </a:solidFill>
                          <a:latin typeface="Poppins"/>
                          <a:ea typeface="Poppins"/>
                          <a:cs typeface="Poppins"/>
                          <a:sym typeface="Poppins"/>
                        </a:rPr>
                        <a:t>System analysis</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dk2"/>
                          </a:solidFill>
                          <a:latin typeface="Poppins"/>
                          <a:ea typeface="Poppins"/>
                          <a:cs typeface="Poppins"/>
                          <a:sym typeface="Poppins"/>
                        </a:rPr>
                        <a:t>Requirements and diagrams in the project.</a:t>
                      </a:r>
                      <a:endParaRPr sz="900"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r h="420256">
                <a:tc>
                  <a:txBody>
                    <a:bodyPr/>
                    <a:lstStyle/>
                    <a:p>
                      <a:pPr marL="0" lvl="0" indent="0" algn="l" rtl="0">
                        <a:spcBef>
                          <a:spcPts val="0"/>
                        </a:spcBef>
                        <a:spcAft>
                          <a:spcPts val="0"/>
                        </a:spcAft>
                        <a:buNone/>
                      </a:pPr>
                      <a:r>
                        <a:rPr lang="en-US" sz="1100" b="1" dirty="0">
                          <a:solidFill>
                            <a:schemeClr val="dk2"/>
                          </a:solidFill>
                          <a:latin typeface="Poppins"/>
                          <a:ea typeface="Poppins"/>
                          <a:cs typeface="Poppins"/>
                          <a:sym typeface="Poppins"/>
                        </a:rPr>
                        <a:t>UI &amp; Implementation</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dk2"/>
                          </a:solidFill>
                          <a:latin typeface="Poppins"/>
                          <a:ea typeface="Poppins"/>
                          <a:cs typeface="Poppins"/>
                          <a:sym typeface="Poppins"/>
                        </a:rPr>
                        <a:t>The interface of the application with the implementation of each component.</a:t>
                      </a:r>
                      <a:endParaRPr sz="900" dirty="0">
                        <a:solidFill>
                          <a:schemeClr val="dk2"/>
                        </a:solidFill>
                        <a:latin typeface="Poppins"/>
                        <a:ea typeface="Poppins"/>
                        <a:cs typeface="Poppins"/>
                        <a:sym typeface="Poppins"/>
                      </a:endParaRPr>
                    </a:p>
                  </a:txBody>
                  <a:tcPr marL="91425" marR="91425" marT="91425" marB="91425">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871563546"/>
                  </a:ext>
                </a:extLst>
              </a:tr>
              <a:tr h="420256">
                <a:tc>
                  <a:txBody>
                    <a:bodyPr/>
                    <a:lstStyle/>
                    <a:p>
                      <a:pPr marL="0" lvl="0" indent="0" algn="l" rtl="0">
                        <a:spcBef>
                          <a:spcPts val="0"/>
                        </a:spcBef>
                        <a:spcAft>
                          <a:spcPts val="0"/>
                        </a:spcAft>
                        <a:buNone/>
                      </a:pPr>
                      <a:r>
                        <a:rPr lang="en-US" sz="1100" b="1" dirty="0" smtClean="0">
                          <a:solidFill>
                            <a:schemeClr val="dk2"/>
                          </a:solidFill>
                          <a:latin typeface="Poppins"/>
                          <a:ea typeface="Poppins"/>
                          <a:cs typeface="Poppins"/>
                          <a:sym typeface="Poppins"/>
                        </a:rPr>
                        <a:t>Conclusion &amp; </a:t>
                      </a:r>
                      <a:r>
                        <a:rPr lang="en-US" sz="1100" b="1" dirty="0" err="1" smtClean="0">
                          <a:solidFill>
                            <a:schemeClr val="dk2"/>
                          </a:solidFill>
                          <a:latin typeface="Poppins"/>
                          <a:ea typeface="Poppins"/>
                          <a:cs typeface="Poppins"/>
                          <a:sym typeface="Poppins"/>
                        </a:rPr>
                        <a:t>Futurework</a:t>
                      </a:r>
                      <a:endParaRPr sz="1100" b="1" dirty="0">
                        <a:solidFill>
                          <a:schemeClr val="dk2"/>
                        </a:solidFill>
                        <a:latin typeface="Poppins"/>
                        <a:ea typeface="Poppins"/>
                        <a:cs typeface="Poppins"/>
                        <a:sym typeface="Poppins"/>
                      </a:endParaRPr>
                    </a:p>
                  </a:txBody>
                  <a:tcPr marL="91425" marR="91425" marT="91425" marB="91425">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dk2"/>
                          </a:solidFill>
                          <a:latin typeface="Poppins"/>
                          <a:ea typeface="Poppins"/>
                          <a:cs typeface="Poppins"/>
                          <a:sym typeface="Poppins"/>
                        </a:rPr>
                        <a:t>Conclusion, related app and future work.</a:t>
                      </a:r>
                      <a:endParaRPr sz="900" dirty="0">
                        <a:solidFill>
                          <a:schemeClr val="dk2"/>
                        </a:solidFill>
                        <a:latin typeface="Poppins"/>
                        <a:ea typeface="Poppins"/>
                        <a:cs typeface="Poppins"/>
                        <a:sym typeface="Poppins"/>
                      </a:endParaRPr>
                    </a:p>
                  </a:txBody>
                  <a:tcPr marL="91425" marR="91425" marT="91425" marB="91425">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83232311"/>
                  </a:ext>
                </a:extLst>
              </a:tr>
            </a:tbl>
          </a:graphicData>
        </a:graphic>
      </p:graphicFrame>
      <p:sp>
        <p:nvSpPr>
          <p:cNvPr id="252" name="Google Shape;252;p34"/>
          <p:cNvSpPr/>
          <p:nvPr/>
        </p:nvSpPr>
        <p:spPr>
          <a:xfrm>
            <a:off x="7795950" y="-7833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39" name="Google Shape;539;p49"/>
          <p:cNvSpPr/>
          <p:nvPr/>
        </p:nvSpPr>
        <p:spPr>
          <a:xfrm>
            <a:off x="6991150" y="-6013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7987575" y="4101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Picture 40"/>
          <p:cNvPicPr/>
          <p:nvPr/>
        </p:nvPicPr>
        <p:blipFill>
          <a:blip r:embed="rId3">
            <a:extLst>
              <a:ext uri="{28A0092B-C50C-407E-A947-70E740481C1C}">
                <a14:useLocalDpi xmlns:a14="http://schemas.microsoft.com/office/drawing/2010/main" val="0"/>
              </a:ext>
            </a:extLst>
          </a:blip>
          <a:srcRect/>
          <a:stretch>
            <a:fillRect/>
          </a:stretch>
        </p:blipFill>
        <p:spPr bwMode="auto">
          <a:xfrm>
            <a:off x="2399966" y="750166"/>
            <a:ext cx="4501568" cy="4037039"/>
          </a:xfrm>
          <a:prstGeom prst="rect">
            <a:avLst/>
          </a:prstGeom>
          <a:noFill/>
          <a:ln>
            <a:noFill/>
          </a:ln>
        </p:spPr>
      </p:pic>
      <p:sp>
        <p:nvSpPr>
          <p:cNvPr id="14" name="TextBox 13"/>
          <p:cNvSpPr txBox="1"/>
          <p:nvPr/>
        </p:nvSpPr>
        <p:spPr>
          <a:xfrm>
            <a:off x="2782174" y="513332"/>
            <a:ext cx="3710763" cy="307777"/>
          </a:xfrm>
          <a:prstGeom prst="rect">
            <a:avLst/>
          </a:prstGeom>
          <a:noFill/>
        </p:spPr>
        <p:txBody>
          <a:bodyPr wrap="square" rtlCol="0">
            <a:spAutoFit/>
          </a:bodyPr>
          <a:lstStyle/>
          <a:p>
            <a:r>
              <a:rPr lang="en-US" dirty="0">
                <a:latin typeface="Poppins SemiBold" panose="020B0604020202020204" charset="0"/>
                <a:cs typeface="Poppins SemiBold" panose="020B0604020202020204" charset="0"/>
              </a:rPr>
              <a:t>illustration of the system component</a:t>
            </a:r>
            <a:endParaRPr lang="en-US" sz="1600" dirty="0">
              <a:latin typeface="Poppins SemiBold" panose="020B0604020202020204" charset="0"/>
              <a:cs typeface="Poppins SemiBold" panose="020B0604020202020204" charset="0"/>
            </a:endParaRPr>
          </a:p>
        </p:txBody>
      </p:sp>
      <p:sp>
        <p:nvSpPr>
          <p:cNvPr id="16" name="Rectangle 15"/>
          <p:cNvSpPr/>
          <p:nvPr/>
        </p:nvSpPr>
        <p:spPr>
          <a:xfrm>
            <a:off x="334305" y="144000"/>
            <a:ext cx="2632452" cy="369332"/>
          </a:xfrm>
          <a:prstGeom prst="rect">
            <a:avLst/>
          </a:prstGeom>
        </p:spPr>
        <p:txBody>
          <a:bodyPr wrap="none">
            <a:spAutoFit/>
          </a:bodyPr>
          <a:lstStyle/>
          <a:p>
            <a:r>
              <a:rPr lang="en-US" sz="1800" b="1" dirty="0">
                <a:solidFill>
                  <a:schemeClr val="dk2"/>
                </a:solidFill>
                <a:latin typeface="Poppins"/>
                <a:ea typeface="Poppins"/>
                <a:cs typeface="Poppins"/>
                <a:sym typeface="Poppins"/>
              </a:rPr>
              <a:t>UI &amp; Implementation</a:t>
            </a:r>
            <a:endParaRPr 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3800481"/>
              </p:ext>
            </p:extLst>
          </p:nvPr>
        </p:nvGraphicFramePr>
        <p:xfrm>
          <a:off x="1367216" y="1303440"/>
          <a:ext cx="6409518" cy="2990042"/>
        </p:xfrm>
        <a:graphic>
          <a:graphicData uri="http://schemas.openxmlformats.org/presentationml/2006/ole">
            <mc:AlternateContent xmlns:mc="http://schemas.openxmlformats.org/markup-compatibility/2006">
              <mc:Choice xmlns:v="urn:schemas-microsoft-com:vml" Requires="v">
                <p:oleObj spid="_x0000_s5143" r:id="rId4" imgW="7911000" imgH="3961800" progId="">
                  <p:embed/>
                </p:oleObj>
              </mc:Choice>
              <mc:Fallback>
                <p:oleObj r:id="rId4" imgW="7911000" imgH="3961800" progId="">
                  <p:embed/>
                  <p:pic>
                    <p:nvPicPr>
                      <p:cNvPr id="0" name=""/>
                      <p:cNvPicPr/>
                      <p:nvPr/>
                    </p:nvPicPr>
                    <p:blipFill>
                      <a:blip r:embed="rId5"/>
                      <a:stretch>
                        <a:fillRect/>
                      </a:stretch>
                    </p:blipFill>
                    <p:spPr>
                      <a:xfrm>
                        <a:off x="1367216" y="1303440"/>
                        <a:ext cx="6409518" cy="2990042"/>
                      </a:xfrm>
                      <a:prstGeom prst="rect">
                        <a:avLst/>
                      </a:prstGeom>
                    </p:spPr>
                  </p:pic>
                </p:oleObj>
              </mc:Fallback>
            </mc:AlternateContent>
          </a:graphicData>
        </a:graphic>
      </p:graphicFrame>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Main Screen</a:t>
            </a:r>
            <a:endParaRPr lang="en-US" sz="2000" b="1" dirty="0">
              <a:solidFill>
                <a:schemeClr val="dk2"/>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Settings Screen</a:t>
            </a:r>
            <a:endParaRPr lang="en-US" sz="2000" b="1" dirty="0">
              <a:solidFill>
                <a:schemeClr val="dk2"/>
              </a:solidFill>
              <a:latin typeface="Poppins"/>
              <a:ea typeface="Poppins"/>
              <a:cs typeface="Poppins"/>
              <a:sym typeface="Poppins"/>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53115494"/>
              </p:ext>
            </p:extLst>
          </p:nvPr>
        </p:nvGraphicFramePr>
        <p:xfrm>
          <a:off x="1270565" y="1326777"/>
          <a:ext cx="6602819" cy="2811321"/>
        </p:xfrm>
        <a:graphic>
          <a:graphicData uri="http://schemas.openxmlformats.org/presentationml/2006/ole">
            <mc:AlternateContent xmlns:mc="http://schemas.openxmlformats.org/markup-compatibility/2006">
              <mc:Choice xmlns:v="urn:schemas-microsoft-com:vml" Requires="v">
                <p:oleObj spid="_x0000_s6167" r:id="rId4" imgW="7911000" imgH="3961800" progId="">
                  <p:embed/>
                </p:oleObj>
              </mc:Choice>
              <mc:Fallback>
                <p:oleObj r:id="rId4" imgW="7911000" imgH="3961800" progId="">
                  <p:embed/>
                  <p:pic>
                    <p:nvPicPr>
                      <p:cNvPr id="0" name=""/>
                      <p:cNvPicPr/>
                      <p:nvPr/>
                    </p:nvPicPr>
                    <p:blipFill>
                      <a:blip r:embed="rId5"/>
                      <a:stretch>
                        <a:fillRect/>
                      </a:stretch>
                    </p:blipFill>
                    <p:spPr>
                      <a:xfrm>
                        <a:off x="1270565" y="1326777"/>
                        <a:ext cx="6602819" cy="2811321"/>
                      </a:xfrm>
                      <a:prstGeom prst="rect">
                        <a:avLst/>
                      </a:prstGeom>
                    </p:spPr>
                  </p:pic>
                </p:oleObj>
              </mc:Fallback>
            </mc:AlternateContent>
          </a:graphicData>
        </a:graphic>
      </p:graphicFrame>
    </p:spTree>
    <p:extLst>
      <p:ext uri="{BB962C8B-B14F-4D97-AF65-F5344CB8AC3E}">
        <p14:creationId xmlns:p14="http://schemas.microsoft.com/office/powerpoint/2010/main" val="2517980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Select Level Screen</a:t>
            </a:r>
            <a:endParaRPr lang="en-US" sz="2000" b="1" dirty="0">
              <a:solidFill>
                <a:schemeClr val="dk2"/>
              </a:solidFill>
              <a:latin typeface="Poppins"/>
              <a:ea typeface="Poppins"/>
              <a:cs typeface="Poppins"/>
              <a:sym typeface="Poppin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07735926"/>
              </p:ext>
            </p:extLst>
          </p:nvPr>
        </p:nvGraphicFramePr>
        <p:xfrm>
          <a:off x="1236361" y="1479564"/>
          <a:ext cx="6671227" cy="2926981"/>
        </p:xfrm>
        <a:graphic>
          <a:graphicData uri="http://schemas.openxmlformats.org/presentationml/2006/ole">
            <mc:AlternateContent xmlns:mc="http://schemas.openxmlformats.org/markup-compatibility/2006">
              <mc:Choice xmlns:v="urn:schemas-microsoft-com:vml" Requires="v">
                <p:oleObj spid="_x0000_s7190" r:id="rId4" imgW="7911000" imgH="3961800" progId="">
                  <p:embed/>
                </p:oleObj>
              </mc:Choice>
              <mc:Fallback>
                <p:oleObj r:id="rId4" imgW="7911000" imgH="3961800" progId="">
                  <p:embed/>
                  <p:pic>
                    <p:nvPicPr>
                      <p:cNvPr id="0" name=""/>
                      <p:cNvPicPr/>
                      <p:nvPr/>
                    </p:nvPicPr>
                    <p:blipFill>
                      <a:blip r:embed="rId5"/>
                      <a:stretch>
                        <a:fillRect/>
                      </a:stretch>
                    </p:blipFill>
                    <p:spPr>
                      <a:xfrm>
                        <a:off x="1236361" y="1479564"/>
                        <a:ext cx="6671227" cy="2926981"/>
                      </a:xfrm>
                      <a:prstGeom prst="rect">
                        <a:avLst/>
                      </a:prstGeom>
                    </p:spPr>
                  </p:pic>
                </p:oleObj>
              </mc:Fallback>
            </mc:AlternateContent>
          </a:graphicData>
        </a:graphic>
      </p:graphicFrame>
    </p:spTree>
    <p:extLst>
      <p:ext uri="{BB962C8B-B14F-4D97-AF65-F5344CB8AC3E}">
        <p14:creationId xmlns:p14="http://schemas.microsoft.com/office/powerpoint/2010/main" val="2109992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944629818"/>
              </p:ext>
            </p:extLst>
          </p:nvPr>
        </p:nvGraphicFramePr>
        <p:xfrm>
          <a:off x="1236361" y="1468932"/>
          <a:ext cx="6671227" cy="2926981"/>
        </p:xfrm>
        <a:graphic>
          <a:graphicData uri="http://schemas.openxmlformats.org/presentationml/2006/ole">
            <mc:AlternateContent xmlns:mc="http://schemas.openxmlformats.org/markup-compatibility/2006">
              <mc:Choice xmlns:v="urn:schemas-microsoft-com:vml" Requires="v">
                <p:oleObj spid="_x0000_s8214" r:id="rId4" imgW="7911000" imgH="3961800" progId="">
                  <p:embed/>
                </p:oleObj>
              </mc:Choice>
              <mc:Fallback>
                <p:oleObj r:id="rId4" imgW="7911000" imgH="3961800" progId="">
                  <p:embed/>
                  <p:pic>
                    <p:nvPicPr>
                      <p:cNvPr id="0" name=""/>
                      <p:cNvPicPr/>
                      <p:nvPr/>
                    </p:nvPicPr>
                    <p:blipFill>
                      <a:blip r:embed="rId5"/>
                      <a:stretch>
                        <a:fillRect/>
                      </a:stretch>
                    </p:blipFill>
                    <p:spPr>
                      <a:xfrm>
                        <a:off x="1236361" y="1468932"/>
                        <a:ext cx="6671227" cy="2926981"/>
                      </a:xfrm>
                      <a:prstGeom prst="rect">
                        <a:avLst/>
                      </a:prstGeom>
                    </p:spPr>
                  </p:pic>
                </p:oleObj>
              </mc:Fallback>
            </mc:AlternateContent>
          </a:graphicData>
        </a:graphic>
      </p:graphicFrame>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Level Screen (Game Screen)</a:t>
            </a:r>
            <a:endParaRPr lang="en-US" sz="2000" b="1" dirty="0">
              <a:solidFill>
                <a:schemeClr val="dk2"/>
              </a:solidFill>
              <a:latin typeface="Poppins"/>
              <a:ea typeface="Poppins"/>
              <a:cs typeface="Poppins"/>
              <a:sym typeface="Poppins"/>
            </a:endParaRPr>
          </a:p>
        </p:txBody>
      </p:sp>
    </p:spTree>
    <p:extLst>
      <p:ext uri="{BB962C8B-B14F-4D97-AF65-F5344CB8AC3E}">
        <p14:creationId xmlns:p14="http://schemas.microsoft.com/office/powerpoint/2010/main" val="3671312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082128314"/>
              </p:ext>
            </p:extLst>
          </p:nvPr>
        </p:nvGraphicFramePr>
        <p:xfrm>
          <a:off x="1236361" y="1468932"/>
          <a:ext cx="6671227" cy="2926981"/>
        </p:xfrm>
        <a:graphic>
          <a:graphicData uri="http://schemas.openxmlformats.org/presentationml/2006/ole">
            <mc:AlternateContent xmlns:mc="http://schemas.openxmlformats.org/markup-compatibility/2006">
              <mc:Choice xmlns:v="urn:schemas-microsoft-com:vml" Requires="v">
                <p:oleObj spid="_x0000_s9238" r:id="rId4" imgW="7911000" imgH="3961800" progId="">
                  <p:embed/>
                </p:oleObj>
              </mc:Choice>
              <mc:Fallback>
                <p:oleObj r:id="rId4" imgW="7911000" imgH="3961800" progId="">
                  <p:embed/>
                  <p:pic>
                    <p:nvPicPr>
                      <p:cNvPr id="0" name=""/>
                      <p:cNvPicPr/>
                      <p:nvPr/>
                    </p:nvPicPr>
                    <p:blipFill>
                      <a:blip r:embed="rId5"/>
                      <a:stretch>
                        <a:fillRect/>
                      </a:stretch>
                    </p:blipFill>
                    <p:spPr>
                      <a:xfrm>
                        <a:off x="1236361" y="1468932"/>
                        <a:ext cx="6671227" cy="2926981"/>
                      </a:xfrm>
                      <a:prstGeom prst="rect">
                        <a:avLst/>
                      </a:prstGeom>
                    </p:spPr>
                  </p:pic>
                </p:oleObj>
              </mc:Fallback>
            </mc:AlternateContent>
          </a:graphicData>
        </a:graphic>
      </p:graphicFrame>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Level Screen (Menu Screen)</a:t>
            </a:r>
            <a:endParaRPr lang="en-US" sz="2000" b="1" dirty="0">
              <a:solidFill>
                <a:schemeClr val="dk2"/>
              </a:solidFill>
              <a:latin typeface="Poppins"/>
              <a:ea typeface="Poppins"/>
              <a:cs typeface="Poppins"/>
              <a:sym typeface="Poppins"/>
            </a:endParaRPr>
          </a:p>
        </p:txBody>
      </p:sp>
    </p:spTree>
    <p:extLst>
      <p:ext uri="{BB962C8B-B14F-4D97-AF65-F5344CB8AC3E}">
        <p14:creationId xmlns:p14="http://schemas.microsoft.com/office/powerpoint/2010/main" val="1939486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Level Screen (Check Connection Screen)</a:t>
            </a:r>
            <a:endParaRPr lang="en-US" sz="2000" b="1" dirty="0">
              <a:solidFill>
                <a:schemeClr val="dk2"/>
              </a:solidFill>
              <a:latin typeface="Poppins"/>
              <a:ea typeface="Poppins"/>
              <a:cs typeface="Poppins"/>
              <a:sym typeface="Poppins"/>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190363633"/>
              </p:ext>
            </p:extLst>
          </p:nvPr>
        </p:nvGraphicFramePr>
        <p:xfrm>
          <a:off x="1355257" y="1401205"/>
          <a:ext cx="6433436" cy="2874194"/>
        </p:xfrm>
        <a:graphic>
          <a:graphicData uri="http://schemas.openxmlformats.org/presentationml/2006/ole">
            <mc:AlternateContent xmlns:mc="http://schemas.openxmlformats.org/markup-compatibility/2006">
              <mc:Choice xmlns:v="urn:schemas-microsoft-com:vml" Requires="v">
                <p:oleObj spid="_x0000_s10260" r:id="rId4" imgW="7911000" imgH="3961800" progId="">
                  <p:embed/>
                </p:oleObj>
              </mc:Choice>
              <mc:Fallback>
                <p:oleObj r:id="rId4" imgW="7911000" imgH="3961800" progId="">
                  <p:embed/>
                  <p:pic>
                    <p:nvPicPr>
                      <p:cNvPr id="0" name=""/>
                      <p:cNvPicPr/>
                      <p:nvPr/>
                    </p:nvPicPr>
                    <p:blipFill>
                      <a:blip r:embed="rId5"/>
                      <a:stretch>
                        <a:fillRect/>
                      </a:stretch>
                    </p:blipFill>
                    <p:spPr>
                      <a:xfrm>
                        <a:off x="1355257" y="1401205"/>
                        <a:ext cx="6433436" cy="2874194"/>
                      </a:xfrm>
                      <a:prstGeom prst="rect">
                        <a:avLst/>
                      </a:prstGeom>
                    </p:spPr>
                  </p:pic>
                </p:oleObj>
              </mc:Fallback>
            </mc:AlternateContent>
          </a:graphicData>
        </a:graphic>
      </p:graphicFrame>
    </p:spTree>
    <p:extLst>
      <p:ext uri="{BB962C8B-B14F-4D97-AF65-F5344CB8AC3E}">
        <p14:creationId xmlns:p14="http://schemas.microsoft.com/office/powerpoint/2010/main" val="1640348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a:spLocks noGrp="1"/>
          </p:cNvSpPr>
          <p:nvPr>
            <p:ph type="title"/>
          </p:nvPr>
        </p:nvSpPr>
        <p:spPr>
          <a:xfrm>
            <a:off x="713225" y="306732"/>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dk2"/>
                </a:solidFill>
                <a:latin typeface="Poppins"/>
                <a:ea typeface="Poppins"/>
                <a:cs typeface="Poppins"/>
                <a:sym typeface="Poppins"/>
              </a:rPr>
              <a:t>UI &amp; Implementation</a:t>
            </a:r>
          </a:p>
        </p:txBody>
      </p:sp>
      <p:sp>
        <p:nvSpPr>
          <p:cNvPr id="484" name="Google Shape;484;p46"/>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0;p46"/>
          <p:cNvSpPr txBox="1">
            <a:spLocks/>
          </p:cNvSpPr>
          <p:nvPr/>
        </p:nvSpPr>
        <p:spPr>
          <a:xfrm>
            <a:off x="784863" y="76259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solidFill>
                  <a:schemeClr val="dk2"/>
                </a:solidFill>
                <a:latin typeface="Poppins"/>
                <a:ea typeface="Poppins"/>
                <a:cs typeface="Poppins"/>
                <a:sym typeface="Poppins"/>
              </a:rPr>
              <a:t>Reward game Screen</a:t>
            </a:r>
            <a:endParaRPr lang="en-US" sz="2000" b="1" dirty="0">
              <a:solidFill>
                <a:schemeClr val="dk2"/>
              </a:solidFill>
              <a:latin typeface="Poppins"/>
              <a:ea typeface="Poppins"/>
              <a:cs typeface="Poppins"/>
              <a:sym typeface="Poppin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730235614"/>
              </p:ext>
            </p:extLst>
          </p:nvPr>
        </p:nvGraphicFramePr>
        <p:xfrm>
          <a:off x="1352771" y="1473561"/>
          <a:ext cx="6438408" cy="2970848"/>
        </p:xfrm>
        <a:graphic>
          <a:graphicData uri="http://schemas.openxmlformats.org/presentationml/2006/ole">
            <mc:AlternateContent xmlns:mc="http://schemas.openxmlformats.org/markup-compatibility/2006">
              <mc:Choice xmlns:v="urn:schemas-microsoft-com:vml" Requires="v">
                <p:oleObj spid="_x0000_s11284" r:id="rId4" imgW="7911000" imgH="3961800" progId="">
                  <p:embed/>
                </p:oleObj>
              </mc:Choice>
              <mc:Fallback>
                <p:oleObj r:id="rId4" imgW="7911000" imgH="3961800" progId="">
                  <p:embed/>
                  <p:pic>
                    <p:nvPicPr>
                      <p:cNvPr id="0" name=""/>
                      <p:cNvPicPr/>
                      <p:nvPr/>
                    </p:nvPicPr>
                    <p:blipFill>
                      <a:blip r:embed="rId5"/>
                      <a:stretch>
                        <a:fillRect/>
                      </a:stretch>
                    </p:blipFill>
                    <p:spPr>
                      <a:xfrm>
                        <a:off x="1352771" y="1473561"/>
                        <a:ext cx="6438408" cy="2970848"/>
                      </a:xfrm>
                      <a:prstGeom prst="rect">
                        <a:avLst/>
                      </a:prstGeom>
                    </p:spPr>
                  </p:pic>
                </p:oleObj>
              </mc:Fallback>
            </mc:AlternateContent>
          </a:graphicData>
        </a:graphic>
      </p:graphicFrame>
    </p:spTree>
    <p:extLst>
      <p:ext uri="{BB962C8B-B14F-4D97-AF65-F5344CB8AC3E}">
        <p14:creationId xmlns:p14="http://schemas.microsoft.com/office/powerpoint/2010/main" val="235899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12290" name="Picture 2" descr="Shaping the future of work | MIT News | Massachusetts Institute of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585" name="Google Shape;585;p50"/>
          <p:cNvSpPr/>
          <p:nvPr/>
        </p:nvSpPr>
        <p:spPr>
          <a:xfrm>
            <a:off x="3490649" y="1490250"/>
            <a:ext cx="2321662" cy="2244842"/>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lvl="0" algn="ctr"/>
            <a:r>
              <a:rPr lang="en-US" sz="3200" b="1" dirty="0">
                <a:latin typeface="Poppins SemiBold" panose="020B0604020202020204" charset="0"/>
                <a:cs typeface="Poppins SemiBold" panose="020B0604020202020204" charset="0"/>
              </a:rPr>
              <a:t>Future work</a:t>
            </a:r>
          </a:p>
        </p:txBody>
      </p:sp>
      <p:sp>
        <p:nvSpPr>
          <p:cNvPr id="586" name="Google Shape;586;p50"/>
          <p:cNvSpPr/>
          <p:nvPr/>
        </p:nvSpPr>
        <p:spPr>
          <a:xfrm>
            <a:off x="5174811" y="1525092"/>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09" name="Google Shape;609;p51"/>
          <p:cNvSpPr/>
          <p:nvPr/>
        </p:nvSpPr>
        <p:spPr>
          <a:xfrm>
            <a:off x="7510075" y="-837244"/>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8506500" y="174256"/>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433952" y="361068"/>
            <a:ext cx="3363132" cy="584775"/>
          </a:xfrm>
          <a:prstGeom prst="rect">
            <a:avLst/>
          </a:prstGeom>
          <a:noFill/>
        </p:spPr>
        <p:txBody>
          <a:bodyPr wrap="square" rtlCol="0">
            <a:spAutoFit/>
          </a:bodyPr>
          <a:lstStyle/>
          <a:p>
            <a:r>
              <a:rPr lang="en-US" sz="3200" b="1" dirty="0" smtClean="0">
                <a:latin typeface="Poppins SemiBold" panose="020B0604020202020204" charset="0"/>
                <a:cs typeface="Poppins SemiBold" panose="020B0604020202020204" charset="0"/>
              </a:rPr>
              <a:t>Future work</a:t>
            </a:r>
            <a:endParaRPr lang="en-US" sz="3200" b="1" dirty="0">
              <a:latin typeface="Poppins SemiBold" panose="020B0604020202020204" charset="0"/>
              <a:cs typeface="Poppins SemiBold" panose="020B0604020202020204" charset="0"/>
            </a:endParaRPr>
          </a:p>
        </p:txBody>
      </p:sp>
      <p:sp>
        <p:nvSpPr>
          <p:cNvPr id="41" name="Google Shape;768;p60"/>
          <p:cNvSpPr txBox="1"/>
          <p:nvPr/>
        </p:nvSpPr>
        <p:spPr>
          <a:xfrm>
            <a:off x="2248924" y="2000070"/>
            <a:ext cx="2437500" cy="356700"/>
          </a:xfrm>
          <a:prstGeom prst="rect">
            <a:avLst/>
          </a:prstGeom>
          <a:noFill/>
          <a:ln>
            <a:noFill/>
          </a:ln>
        </p:spPr>
        <p:txBody>
          <a:bodyPr spcFirstLastPara="1" wrap="square" lIns="91425" tIns="91425" rIns="91425" bIns="91425" anchor="ctr" anchorCtr="0">
            <a:noAutofit/>
          </a:bodyPr>
          <a:lstStyle/>
          <a:p>
            <a:pPr lvl="0" algn="ctr"/>
            <a:r>
              <a:rPr lang="en-US" b="1" dirty="0">
                <a:latin typeface="Poppins SemiBold" panose="020B0604020202020204" charset="0"/>
                <a:cs typeface="Poppins SemiBold" panose="020B0604020202020204" charset="0"/>
              </a:rPr>
              <a:t>Inclusive Education</a:t>
            </a:r>
            <a:endParaRPr sz="2300"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42" name="Google Shape;769;p60"/>
          <p:cNvSpPr txBox="1"/>
          <p:nvPr/>
        </p:nvSpPr>
        <p:spPr>
          <a:xfrm>
            <a:off x="2257144" y="2289426"/>
            <a:ext cx="2437500" cy="813000"/>
          </a:xfrm>
          <a:prstGeom prst="rect">
            <a:avLst/>
          </a:prstGeom>
          <a:noFill/>
          <a:ln>
            <a:noFill/>
          </a:ln>
        </p:spPr>
        <p:txBody>
          <a:bodyPr spcFirstLastPara="1" wrap="square" lIns="91425" tIns="91425" rIns="91425" bIns="91425" anchor="t" anchorCtr="0">
            <a:noAutofit/>
          </a:bodyPr>
          <a:lstStyle/>
          <a:p>
            <a:pPr lvl="0" algn="ctr"/>
            <a:r>
              <a:rPr lang="en-US" dirty="0">
                <a:latin typeface="Poppins SemiBold" panose="020B0604020202020204" charset="0"/>
                <a:cs typeface="Poppins SemiBold" panose="020B0604020202020204" charset="0"/>
              </a:rPr>
              <a:t>Use augmented reality to make education more accessible and inclusive for students with disabilities.</a:t>
            </a:r>
            <a:endParaRPr dirty="0">
              <a:solidFill>
                <a:schemeClr val="dk2"/>
              </a:solidFill>
              <a:latin typeface="Poppins SemiBold" panose="020B0604020202020204" charset="0"/>
              <a:ea typeface="Poppins"/>
              <a:cs typeface="Poppins SemiBold" panose="020B0604020202020204" charset="0"/>
              <a:sym typeface="Poppins"/>
            </a:endParaRPr>
          </a:p>
        </p:txBody>
      </p:sp>
      <p:sp>
        <p:nvSpPr>
          <p:cNvPr id="43" name="Google Shape;770;p60"/>
          <p:cNvSpPr/>
          <p:nvPr/>
        </p:nvSpPr>
        <p:spPr>
          <a:xfrm>
            <a:off x="3016590" y="1118214"/>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771;p60"/>
          <p:cNvGrpSpPr/>
          <p:nvPr/>
        </p:nvGrpSpPr>
        <p:grpSpPr>
          <a:xfrm>
            <a:off x="3357061" y="1403056"/>
            <a:ext cx="238502" cy="329716"/>
            <a:chOff x="-38129425" y="3222550"/>
            <a:chExt cx="228450" cy="315850"/>
          </a:xfrm>
        </p:grpSpPr>
        <p:sp>
          <p:nvSpPr>
            <p:cNvPr id="45" name="Google Shape;772;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3;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774;p60"/>
          <p:cNvSpPr/>
          <p:nvPr/>
        </p:nvSpPr>
        <p:spPr>
          <a:xfrm>
            <a:off x="5195311" y="2151692"/>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5;p60"/>
          <p:cNvSpPr/>
          <p:nvPr/>
        </p:nvSpPr>
        <p:spPr>
          <a:xfrm>
            <a:off x="7471887" y="1113277"/>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776;p60"/>
          <p:cNvCxnSpPr>
            <a:stCxn id="43" idx="6"/>
            <a:endCxn id="47" idx="2"/>
          </p:cNvCxnSpPr>
          <p:nvPr/>
        </p:nvCxnSpPr>
        <p:spPr>
          <a:xfrm>
            <a:off x="3915990" y="1567914"/>
            <a:ext cx="1279321" cy="1033478"/>
          </a:xfrm>
          <a:prstGeom prst="straightConnector1">
            <a:avLst/>
          </a:prstGeom>
          <a:noFill/>
          <a:ln w="9525" cap="flat" cmpd="sng">
            <a:solidFill>
              <a:schemeClr val="accent2"/>
            </a:solidFill>
            <a:prstDash val="dot"/>
            <a:round/>
            <a:headEnd type="none" w="med" len="med"/>
            <a:tailEnd type="none" w="med" len="med"/>
          </a:ln>
        </p:spPr>
      </p:cxnSp>
      <p:cxnSp>
        <p:nvCxnSpPr>
          <p:cNvPr id="50" name="Google Shape;777;p60"/>
          <p:cNvCxnSpPr>
            <a:stCxn id="47" idx="6"/>
            <a:endCxn id="48" idx="2"/>
          </p:cNvCxnSpPr>
          <p:nvPr/>
        </p:nvCxnSpPr>
        <p:spPr>
          <a:xfrm flipV="1">
            <a:off x="6094711" y="1562977"/>
            <a:ext cx="1377176" cy="1038415"/>
          </a:xfrm>
          <a:prstGeom prst="straightConnector1">
            <a:avLst/>
          </a:prstGeom>
          <a:noFill/>
          <a:ln w="9525" cap="flat" cmpd="sng">
            <a:solidFill>
              <a:schemeClr val="accent2"/>
            </a:solidFill>
            <a:prstDash val="dot"/>
            <a:round/>
            <a:headEnd type="none" w="med" len="med"/>
            <a:tailEnd type="none" w="med" len="med"/>
          </a:ln>
        </p:spPr>
      </p:cxnSp>
      <p:sp>
        <p:nvSpPr>
          <p:cNvPr id="51" name="Google Shape;778;p60"/>
          <p:cNvSpPr txBox="1"/>
          <p:nvPr/>
        </p:nvSpPr>
        <p:spPr>
          <a:xfrm>
            <a:off x="6715806" y="2095616"/>
            <a:ext cx="2437500" cy="356700"/>
          </a:xfrm>
          <a:prstGeom prst="rect">
            <a:avLst/>
          </a:prstGeom>
          <a:noFill/>
          <a:ln>
            <a:noFill/>
          </a:ln>
        </p:spPr>
        <p:txBody>
          <a:bodyPr spcFirstLastPara="1" wrap="square" lIns="91425" tIns="91425" rIns="91425" bIns="91425" anchor="ctr" anchorCtr="0">
            <a:noAutofit/>
          </a:bodyPr>
          <a:lstStyle/>
          <a:p>
            <a:pPr lvl="0" algn="ctr">
              <a:buClr>
                <a:schemeClr val="accent2"/>
              </a:buClr>
              <a:buSzPts val="1100"/>
            </a:pPr>
            <a:r>
              <a:rPr lang="en-US" b="1" dirty="0" smtClean="0">
                <a:latin typeface="Poppins SemiBold" panose="020B0604020202020204" charset="0"/>
                <a:cs typeface="Poppins SemiBold" panose="020B0604020202020204" charset="0"/>
              </a:rPr>
              <a:t>Augmented Reality Content Creation</a:t>
            </a:r>
            <a:endParaRPr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52" name="Google Shape;779;p60"/>
          <p:cNvSpPr txBox="1"/>
          <p:nvPr/>
        </p:nvSpPr>
        <p:spPr>
          <a:xfrm>
            <a:off x="6715797" y="2452316"/>
            <a:ext cx="2437500" cy="813000"/>
          </a:xfrm>
          <a:prstGeom prst="rect">
            <a:avLst/>
          </a:prstGeom>
          <a:noFill/>
          <a:ln>
            <a:noFill/>
          </a:ln>
        </p:spPr>
        <p:txBody>
          <a:bodyPr spcFirstLastPara="1" wrap="square" lIns="91425" tIns="91425" rIns="91425" bIns="91425" anchor="t" anchorCtr="0">
            <a:noAutofit/>
          </a:bodyPr>
          <a:lstStyle/>
          <a:p>
            <a:pPr lvl="0" algn="ctr"/>
            <a:r>
              <a:rPr lang="en-US" dirty="0">
                <a:latin typeface="Poppins SemiBold" panose="020B0604020202020204" charset="0"/>
                <a:cs typeface="Poppins SemiBold" panose="020B0604020202020204" charset="0"/>
              </a:rPr>
              <a:t>Develop tools that enable educators to create their own augmented reality content.</a:t>
            </a:r>
            <a:endParaRPr dirty="0">
              <a:solidFill>
                <a:schemeClr val="dk2"/>
              </a:solidFill>
              <a:latin typeface="Poppins SemiBold" panose="020B0604020202020204" charset="0"/>
              <a:ea typeface="Poppins"/>
              <a:cs typeface="Poppins SemiBold" panose="020B0604020202020204" charset="0"/>
              <a:sym typeface="Poppins"/>
            </a:endParaRPr>
          </a:p>
        </p:txBody>
      </p:sp>
      <p:sp>
        <p:nvSpPr>
          <p:cNvPr id="53" name="Google Shape;780;p60"/>
          <p:cNvSpPr txBox="1"/>
          <p:nvPr/>
        </p:nvSpPr>
        <p:spPr>
          <a:xfrm>
            <a:off x="4445552" y="3185170"/>
            <a:ext cx="2437500" cy="356700"/>
          </a:xfrm>
          <a:prstGeom prst="rect">
            <a:avLst/>
          </a:prstGeom>
          <a:noFill/>
          <a:ln>
            <a:noFill/>
          </a:ln>
        </p:spPr>
        <p:txBody>
          <a:bodyPr spcFirstLastPara="1" wrap="square" lIns="91425" tIns="91425" rIns="91425" bIns="91425" anchor="ctr" anchorCtr="0">
            <a:noAutofit/>
          </a:bodyPr>
          <a:lstStyle/>
          <a:p>
            <a:pPr lvl="0" algn="ctr">
              <a:buClr>
                <a:schemeClr val="accent2"/>
              </a:buClr>
              <a:buSzPts val="1100"/>
            </a:pPr>
            <a:r>
              <a:rPr lang="en-US" b="1" dirty="0">
                <a:latin typeface="Poppins SemiBold" panose="020B0604020202020204" charset="0"/>
                <a:cs typeface="Poppins SemiBold" panose="020B0604020202020204" charset="0"/>
              </a:rPr>
              <a:t>Multilingual Education</a:t>
            </a:r>
            <a:endParaRPr sz="2000"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54" name="Google Shape;781;p60"/>
          <p:cNvSpPr txBox="1"/>
          <p:nvPr/>
        </p:nvSpPr>
        <p:spPr>
          <a:xfrm>
            <a:off x="4426261" y="3474223"/>
            <a:ext cx="2437500" cy="813000"/>
          </a:xfrm>
          <a:prstGeom prst="rect">
            <a:avLst/>
          </a:prstGeom>
          <a:noFill/>
          <a:ln>
            <a:noFill/>
          </a:ln>
        </p:spPr>
        <p:txBody>
          <a:bodyPr spcFirstLastPara="1" wrap="square" lIns="91425" tIns="91425" rIns="91425" bIns="91425" anchor="t" anchorCtr="0">
            <a:noAutofit/>
          </a:bodyPr>
          <a:lstStyle/>
          <a:p>
            <a:pPr lvl="0" algn="ctr"/>
            <a:r>
              <a:rPr lang="en-US" dirty="0">
                <a:latin typeface="Poppins SemiBold" panose="020B0604020202020204" charset="0"/>
                <a:cs typeface="Poppins SemiBold" panose="020B0604020202020204" charset="0"/>
              </a:rPr>
              <a:t>Develop an augmented reality system that can provide educational content in multiple languages.</a:t>
            </a:r>
            <a:endParaRPr dirty="0">
              <a:solidFill>
                <a:schemeClr val="dk2"/>
              </a:solidFill>
              <a:latin typeface="Poppins SemiBold" panose="020B0604020202020204" charset="0"/>
              <a:ea typeface="Poppins"/>
              <a:cs typeface="Poppins SemiBold" panose="020B0604020202020204" charset="0"/>
              <a:sym typeface="Poppins"/>
            </a:endParaRPr>
          </a:p>
        </p:txBody>
      </p:sp>
      <p:sp>
        <p:nvSpPr>
          <p:cNvPr id="55" name="Google Shape;784;p60"/>
          <p:cNvSpPr/>
          <p:nvPr/>
        </p:nvSpPr>
        <p:spPr>
          <a:xfrm>
            <a:off x="7776613" y="1337830"/>
            <a:ext cx="276659" cy="324218"/>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785;p60"/>
          <p:cNvGrpSpPr/>
          <p:nvPr/>
        </p:nvGrpSpPr>
        <p:grpSpPr>
          <a:xfrm>
            <a:off x="5466103" y="2434523"/>
            <a:ext cx="357816" cy="333750"/>
            <a:chOff x="-38542250" y="3220175"/>
            <a:chExt cx="341525" cy="318525"/>
          </a:xfrm>
        </p:grpSpPr>
        <p:sp>
          <p:nvSpPr>
            <p:cNvPr id="57" name="Google Shape;786;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7;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88;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770;p60"/>
          <p:cNvSpPr/>
          <p:nvPr/>
        </p:nvSpPr>
        <p:spPr>
          <a:xfrm>
            <a:off x="594880" y="1881844"/>
            <a:ext cx="899400" cy="8994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776;p60"/>
          <p:cNvCxnSpPr>
            <a:stCxn id="80" idx="6"/>
            <a:endCxn id="43" idx="2"/>
          </p:cNvCxnSpPr>
          <p:nvPr/>
        </p:nvCxnSpPr>
        <p:spPr>
          <a:xfrm flipV="1">
            <a:off x="1494280" y="1567914"/>
            <a:ext cx="1522310" cy="763630"/>
          </a:xfrm>
          <a:prstGeom prst="straightConnector1">
            <a:avLst/>
          </a:prstGeom>
          <a:noFill/>
          <a:ln w="9525" cap="flat" cmpd="sng">
            <a:solidFill>
              <a:schemeClr val="accent2"/>
            </a:solidFill>
            <a:prstDash val="dot"/>
            <a:round/>
            <a:headEnd type="none" w="med" len="med"/>
            <a:tailEnd type="none" w="med" len="med"/>
          </a:ln>
        </p:spPr>
      </p:cxnSp>
      <p:sp>
        <p:nvSpPr>
          <p:cNvPr id="84" name="Google Shape;768;p60"/>
          <p:cNvSpPr txBox="1"/>
          <p:nvPr/>
        </p:nvSpPr>
        <p:spPr>
          <a:xfrm>
            <a:off x="-65986" y="2749413"/>
            <a:ext cx="2437500" cy="356700"/>
          </a:xfrm>
          <a:prstGeom prst="rect">
            <a:avLst/>
          </a:prstGeom>
          <a:noFill/>
          <a:ln>
            <a:noFill/>
          </a:ln>
        </p:spPr>
        <p:txBody>
          <a:bodyPr spcFirstLastPara="1" wrap="square" lIns="91425" tIns="91425" rIns="91425" bIns="91425" anchor="ctr" anchorCtr="0">
            <a:noAutofit/>
          </a:bodyPr>
          <a:lstStyle/>
          <a:p>
            <a:pPr lvl="0" algn="ctr"/>
            <a:r>
              <a:rPr lang="en-US" b="1" dirty="0">
                <a:latin typeface="Poppins SemiBold" panose="020B0604020202020204" charset="0"/>
                <a:cs typeface="Poppins SemiBold" panose="020B0604020202020204" charset="0"/>
              </a:rPr>
              <a:t>Collaborative Learning</a:t>
            </a:r>
            <a:endParaRPr sz="2300" b="1" dirty="0">
              <a:solidFill>
                <a:schemeClr val="accent2"/>
              </a:solidFill>
              <a:latin typeface="Poppins SemiBold" panose="020B0604020202020204" charset="0"/>
              <a:ea typeface="Poppins SemiBold"/>
              <a:cs typeface="Poppins SemiBold" panose="020B0604020202020204" charset="0"/>
              <a:sym typeface="Poppins SemiBold"/>
            </a:endParaRPr>
          </a:p>
        </p:txBody>
      </p:sp>
      <p:sp>
        <p:nvSpPr>
          <p:cNvPr id="85" name="Google Shape;769;p60"/>
          <p:cNvSpPr txBox="1"/>
          <p:nvPr/>
        </p:nvSpPr>
        <p:spPr>
          <a:xfrm>
            <a:off x="-57767" y="3038769"/>
            <a:ext cx="2482165" cy="1242864"/>
          </a:xfrm>
          <a:prstGeom prst="rect">
            <a:avLst/>
          </a:prstGeom>
          <a:noFill/>
          <a:ln>
            <a:noFill/>
          </a:ln>
        </p:spPr>
        <p:txBody>
          <a:bodyPr spcFirstLastPara="1" wrap="square" lIns="91425" tIns="91425" rIns="91425" bIns="91425" anchor="t" anchorCtr="0">
            <a:noAutofit/>
          </a:bodyPr>
          <a:lstStyle/>
          <a:p>
            <a:pPr lvl="0" algn="ctr"/>
            <a:r>
              <a:rPr lang="en-US" dirty="0">
                <a:latin typeface="Poppins SemiBold" panose="020B0604020202020204" charset="0"/>
                <a:cs typeface="Poppins SemiBold" panose="020B0604020202020204" charset="0"/>
              </a:rPr>
              <a:t>Develop features that enable students to collaborate and learn together in an augmented reality environment</a:t>
            </a:r>
            <a:endParaRPr dirty="0">
              <a:solidFill>
                <a:schemeClr val="dk2"/>
              </a:solidFill>
              <a:latin typeface="Poppins SemiBold" panose="020B0604020202020204" charset="0"/>
              <a:ea typeface="Poppins"/>
              <a:cs typeface="Poppins SemiBold" panose="020B0604020202020204" charset="0"/>
              <a:sym typeface="Poppins"/>
            </a:endParaRPr>
          </a:p>
        </p:txBody>
      </p:sp>
      <p:grpSp>
        <p:nvGrpSpPr>
          <p:cNvPr id="86" name="Google Shape;771;p60"/>
          <p:cNvGrpSpPr/>
          <p:nvPr/>
        </p:nvGrpSpPr>
        <p:grpSpPr>
          <a:xfrm>
            <a:off x="944620" y="2148347"/>
            <a:ext cx="238502" cy="329716"/>
            <a:chOff x="-38129425" y="3222550"/>
            <a:chExt cx="228450" cy="315850"/>
          </a:xfrm>
        </p:grpSpPr>
        <p:sp>
          <p:nvSpPr>
            <p:cNvPr id="87" name="Google Shape;772;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73;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9"/>
          <p:cNvPicPr preferRelativeResize="0"/>
          <p:nvPr/>
        </p:nvPicPr>
        <p:blipFill>
          <a:blip r:embed="rId3"/>
          <a:srcRect l="2139" r="2139"/>
          <a:stretch/>
        </p:blipFill>
        <p:spPr>
          <a:xfrm>
            <a:off x="-609290" y="1136950"/>
            <a:ext cx="4338600" cy="3210000"/>
          </a:xfrm>
          <a:prstGeom prst="roundRect">
            <a:avLst>
              <a:gd name="adj" fmla="val 16667"/>
            </a:avLst>
          </a:prstGeom>
          <a:noFill/>
          <a:ln>
            <a:noFill/>
          </a:ln>
        </p:spPr>
      </p:pic>
      <p:sp>
        <p:nvSpPr>
          <p:cNvPr id="313" name="Google Shape;313;p39"/>
          <p:cNvSpPr txBox="1">
            <a:spLocks noGrp="1"/>
          </p:cNvSpPr>
          <p:nvPr>
            <p:ph type="title"/>
          </p:nvPr>
        </p:nvSpPr>
        <p:spPr>
          <a:xfrm>
            <a:off x="3338275" y="1415713"/>
            <a:ext cx="50925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Special Thanks</a:t>
            </a:r>
            <a:endParaRPr dirty="0"/>
          </a:p>
        </p:txBody>
      </p:sp>
      <p:sp>
        <p:nvSpPr>
          <p:cNvPr id="314" name="Google Shape;314;p39"/>
          <p:cNvSpPr txBox="1">
            <a:spLocks noGrp="1"/>
          </p:cNvSpPr>
          <p:nvPr>
            <p:ph type="subTitle" idx="1"/>
          </p:nvPr>
        </p:nvSpPr>
        <p:spPr>
          <a:xfrm>
            <a:off x="3338274" y="2543687"/>
            <a:ext cx="5092499" cy="12758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one can deny the great effort from our supervisors </a:t>
            </a:r>
            <a:r>
              <a:rPr lang="en-US" dirty="0" err="1"/>
              <a:t>ASSOC.Prof</a:t>
            </a:r>
            <a:r>
              <a:rPr lang="en-US" dirty="0"/>
              <a:t>/ </a:t>
            </a:r>
            <a:r>
              <a:rPr lang="en-US" dirty="0" err="1"/>
              <a:t>Lobna</a:t>
            </a:r>
            <a:r>
              <a:rPr lang="en-US" dirty="0"/>
              <a:t> Abu-</a:t>
            </a:r>
            <a:r>
              <a:rPr lang="en-US" dirty="0" err="1"/>
              <a:t>Elmagd</a:t>
            </a:r>
            <a:r>
              <a:rPr lang="en-US" dirty="0"/>
              <a:t> ENG/ </a:t>
            </a:r>
            <a:r>
              <a:rPr lang="en-US" dirty="0" err="1"/>
              <a:t>Esraa</a:t>
            </a:r>
            <a:r>
              <a:rPr lang="en-US" dirty="0"/>
              <a:t> </a:t>
            </a:r>
            <a:r>
              <a:rPr lang="en-US" dirty="0" err="1"/>
              <a:t>Asem</a:t>
            </a:r>
            <a:r>
              <a:rPr lang="en-US" dirty="0"/>
              <a:t>.</a:t>
            </a:r>
          </a:p>
          <a:p>
            <a:pPr marL="0" lvl="0" indent="0" algn="l" rtl="0">
              <a:spcBef>
                <a:spcPts val="0"/>
              </a:spcBef>
              <a:spcAft>
                <a:spcPts val="0"/>
              </a:spcAft>
              <a:buNone/>
            </a:pPr>
            <a:r>
              <a:rPr lang="en-US" dirty="0"/>
              <a:t>Thank you for your unforgettable help &lt;3</a:t>
            </a:r>
          </a:p>
        </p:txBody>
      </p:sp>
      <p:cxnSp>
        <p:nvCxnSpPr>
          <p:cNvPr id="315" name="Google Shape;315;p39"/>
          <p:cNvCxnSpPr/>
          <p:nvPr/>
        </p:nvCxnSpPr>
        <p:spPr>
          <a:xfrm>
            <a:off x="3338275" y="2348113"/>
            <a:ext cx="1272300" cy="0"/>
          </a:xfrm>
          <a:prstGeom prst="straightConnector1">
            <a:avLst/>
          </a:prstGeom>
          <a:noFill/>
          <a:ln w="9525" cap="flat" cmpd="sng">
            <a:solidFill>
              <a:schemeClr val="accent2"/>
            </a:solidFill>
            <a:prstDash val="solid"/>
            <a:round/>
            <a:headEnd type="none" w="med" len="med"/>
            <a:tailEnd type="none" w="med" len="med"/>
          </a:ln>
        </p:spPr>
      </p:cxnSp>
      <p:sp>
        <p:nvSpPr>
          <p:cNvPr id="316" name="Google Shape;316;p39"/>
          <p:cNvSpPr/>
          <p:nvPr/>
        </p:nvSpPr>
        <p:spPr>
          <a:xfrm>
            <a:off x="7693750" y="-5789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317125" y="5931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2790986" y="274195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27650" y="3634125"/>
            <a:ext cx="1042800" cy="10431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13314" name="Picture 2" descr="Engaging Books : Reading with Extended Re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8" y="0"/>
            <a:ext cx="9121023" cy="5143500"/>
          </a:xfrm>
          <a:prstGeom prst="rect">
            <a:avLst/>
          </a:prstGeom>
          <a:noFill/>
          <a:extLst>
            <a:ext uri="{909E8E84-426E-40DD-AFC4-6F175D3DCCD1}">
              <a14:hiddenFill xmlns:a14="http://schemas.microsoft.com/office/drawing/2010/main">
                <a:solidFill>
                  <a:srgbClr val="FFFFFF"/>
                </a:solidFill>
              </a14:hiddenFill>
            </a:ext>
          </a:extLst>
        </p:spPr>
      </p:pic>
      <p:sp>
        <p:nvSpPr>
          <p:cNvPr id="840" name="Google Shape;840;p62"/>
          <p:cNvSpPr txBox="1">
            <a:spLocks noGrp="1"/>
          </p:cNvSpPr>
          <p:nvPr>
            <p:ph type="title"/>
          </p:nvPr>
        </p:nvSpPr>
        <p:spPr>
          <a:xfrm>
            <a:off x="454100" y="288214"/>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smtClean="0">
                <a:ln w="6600">
                  <a:solidFill>
                    <a:schemeClr val="accent2"/>
                  </a:solidFill>
                  <a:prstDash val="solid"/>
                </a:ln>
                <a:solidFill>
                  <a:srgbClr val="FFFFFF"/>
                </a:solidFill>
                <a:effectLst>
                  <a:outerShdw dist="38100" dir="2700000" algn="tl" rotWithShape="0">
                    <a:schemeClr val="accent2"/>
                  </a:outerShdw>
                </a:effectLst>
              </a:rPr>
              <a:t>Future work</a:t>
            </a:r>
            <a:endParaRPr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852" name="Google Shape;852;p62"/>
          <p:cNvSpPr/>
          <p:nvPr/>
        </p:nvSpPr>
        <p:spPr>
          <a:xfrm>
            <a:off x="8056850" y="-4304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7852850" y="4598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0;p62"/>
          <p:cNvSpPr txBox="1">
            <a:spLocks/>
          </p:cNvSpPr>
          <p:nvPr/>
        </p:nvSpPr>
        <p:spPr>
          <a:xfrm>
            <a:off x="572561" y="821420"/>
            <a:ext cx="7161828" cy="469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0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dirty="0" smtClean="0">
                <a:ln w="6600">
                  <a:solidFill>
                    <a:schemeClr val="accent2"/>
                  </a:solidFill>
                  <a:prstDash val="solid"/>
                </a:ln>
                <a:solidFill>
                  <a:srgbClr val="FFFFFF"/>
                </a:solidFill>
                <a:effectLst>
                  <a:outerShdw dist="38100" dir="2700000" algn="tl" rotWithShape="0">
                    <a:schemeClr val="accent2"/>
                  </a:outerShdw>
                </a:effectLst>
              </a:rPr>
              <a:t>Visual book</a:t>
            </a:r>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95" y="27967"/>
            <a:ext cx="2446309" cy="1312967"/>
          </a:xfrm>
          <a:prstGeom prst="rect">
            <a:avLst/>
          </a:prstGeom>
        </p:spPr>
      </p:pic>
      <p:sp>
        <p:nvSpPr>
          <p:cNvPr id="609" name="Google Shape;609;p51"/>
          <p:cNvSpPr/>
          <p:nvPr/>
        </p:nvSpPr>
        <p:spPr>
          <a:xfrm>
            <a:off x="7510075" y="-837244"/>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8506500" y="174256"/>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433952" y="392064"/>
            <a:ext cx="3363132" cy="584775"/>
          </a:xfrm>
          <a:prstGeom prst="rect">
            <a:avLst/>
          </a:prstGeom>
          <a:noFill/>
        </p:spPr>
        <p:txBody>
          <a:bodyPr wrap="square" rtlCol="0">
            <a:spAutoFit/>
          </a:bodyPr>
          <a:lstStyle/>
          <a:p>
            <a:r>
              <a:rPr lang="en-US" sz="3200" b="1" dirty="0" smtClean="0">
                <a:latin typeface="Poppins SemiBold" panose="020B0604020202020204" charset="0"/>
                <a:cs typeface="Poppins SemiBold" panose="020B0604020202020204" charset="0"/>
              </a:rPr>
              <a:t>Future work</a:t>
            </a:r>
            <a:endParaRPr lang="en-US" sz="3200" b="1" dirty="0">
              <a:latin typeface="Poppins SemiBold" panose="020B0604020202020204" charset="0"/>
              <a:cs typeface="Poppins SemiBold" panose="020B0604020202020204" charset="0"/>
            </a:endParaRPr>
          </a:p>
        </p:txBody>
      </p:sp>
      <p:sp>
        <p:nvSpPr>
          <p:cNvPr id="2" name="TextBox 1"/>
          <p:cNvSpPr txBox="1"/>
          <p:nvPr/>
        </p:nvSpPr>
        <p:spPr>
          <a:xfrm>
            <a:off x="433952" y="976839"/>
            <a:ext cx="8322590" cy="3785652"/>
          </a:xfrm>
          <a:prstGeom prst="rect">
            <a:avLst/>
          </a:prstGeom>
          <a:noFill/>
        </p:spPr>
        <p:txBody>
          <a:bodyPr wrap="square" rtlCol="0">
            <a:spAutoFit/>
          </a:bodyPr>
          <a:lstStyle/>
          <a:p>
            <a:pPr algn="justLow"/>
            <a:r>
              <a:rPr lang="en-US" sz="2400" dirty="0">
                <a:latin typeface="Poppins SemiBold" panose="020B0604020202020204" charset="0"/>
                <a:cs typeface="Poppins SemiBold" panose="020B0604020202020204" charset="0"/>
              </a:rPr>
              <a:t>One of the promising ideas we intend to pursue involves creating augmented reality-enhanced Visual books. By integrating AR technology with traditional print media, we can bridge the gap between static text and dynamic, immersive learning experiences. Imagine a visual book filled with illustrations that, when viewed through a smartphone or tablet camera, come to life as three-dimensional objects, complete with detailed educational information and interactive elements.</a:t>
            </a:r>
          </a:p>
        </p:txBody>
      </p:sp>
    </p:spTree>
    <p:extLst>
      <p:ext uri="{BB962C8B-B14F-4D97-AF65-F5344CB8AC3E}">
        <p14:creationId xmlns:p14="http://schemas.microsoft.com/office/powerpoint/2010/main" val="3781578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09" name="Google Shape;609;p51"/>
          <p:cNvSpPr/>
          <p:nvPr/>
        </p:nvSpPr>
        <p:spPr>
          <a:xfrm>
            <a:off x="7510075" y="-837244"/>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8506500" y="174256"/>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433952" y="392064"/>
            <a:ext cx="3363132" cy="584775"/>
          </a:xfrm>
          <a:prstGeom prst="rect">
            <a:avLst/>
          </a:prstGeom>
          <a:noFill/>
        </p:spPr>
        <p:txBody>
          <a:bodyPr wrap="square" rtlCol="0">
            <a:spAutoFit/>
          </a:bodyPr>
          <a:lstStyle/>
          <a:p>
            <a:r>
              <a:rPr lang="en-US" sz="3200" b="1" dirty="0" smtClean="0">
                <a:latin typeface="Poppins SemiBold" panose="020B0604020202020204" charset="0"/>
                <a:cs typeface="Poppins SemiBold" panose="020B0604020202020204" charset="0"/>
              </a:rPr>
              <a:t>Conclusion</a:t>
            </a:r>
            <a:endParaRPr lang="en-US" sz="3200" b="1" dirty="0">
              <a:latin typeface="Poppins SemiBold" panose="020B0604020202020204" charset="0"/>
              <a:cs typeface="Poppins SemiBold" panose="020B0604020202020204" charset="0"/>
            </a:endParaRPr>
          </a:p>
        </p:txBody>
      </p:sp>
      <p:sp>
        <p:nvSpPr>
          <p:cNvPr id="2" name="TextBox 1"/>
          <p:cNvSpPr txBox="1"/>
          <p:nvPr/>
        </p:nvSpPr>
        <p:spPr>
          <a:xfrm>
            <a:off x="433952" y="1162373"/>
            <a:ext cx="8322590" cy="3046988"/>
          </a:xfrm>
          <a:prstGeom prst="rect">
            <a:avLst/>
          </a:prstGeom>
          <a:noFill/>
        </p:spPr>
        <p:txBody>
          <a:bodyPr wrap="square" rtlCol="0">
            <a:spAutoFit/>
          </a:bodyPr>
          <a:lstStyle/>
          <a:p>
            <a:pPr algn="justLow"/>
            <a:r>
              <a:rPr lang="en-US" sz="2400" b="1" dirty="0"/>
              <a:t>In conclusion</a:t>
            </a:r>
            <a:r>
              <a:rPr lang="en-US" sz="2400" dirty="0"/>
              <a:t>, the future of EduAR is bright and full of potential. As we continue to push the boundaries of augmented reality and explore new avenues for interactive learning, we remain steadfast in our commitment to transform education for the better. With each innovative idea and every new development, we take another step towards making education more engaging, enjoyable, and effective for all.</a:t>
            </a:r>
            <a:endParaRPr lang="en-US" sz="2400" dirty="0">
              <a:latin typeface="Poppins SemiBold" panose="020B0604020202020204" charset="0"/>
              <a:cs typeface="Poppins SemiBold" panose="020B0604020202020204" charset="0"/>
            </a:endParaRPr>
          </a:p>
        </p:txBody>
      </p:sp>
    </p:spTree>
    <p:extLst>
      <p:ext uri="{BB962C8B-B14F-4D97-AF65-F5344CB8AC3E}">
        <p14:creationId xmlns:p14="http://schemas.microsoft.com/office/powerpoint/2010/main" val="1245111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3396160" y="1614638"/>
            <a:ext cx="3389198" cy="431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100"/>
              <a:buFont typeface="Arial"/>
              <a:buNone/>
            </a:pPr>
            <a:r>
              <a:rPr lang="en" sz="1800" dirty="0"/>
              <a:t>Omar Mohammed Sobhy</a:t>
            </a:r>
            <a:endParaRPr sz="1800" dirty="0"/>
          </a:p>
        </p:txBody>
      </p:sp>
      <p:sp>
        <p:nvSpPr>
          <p:cNvPr id="260" name="Google Shape;260;p35"/>
          <p:cNvSpPr txBox="1">
            <a:spLocks noGrp="1"/>
          </p:cNvSpPr>
          <p:nvPr>
            <p:ph type="title" idx="2"/>
          </p:nvPr>
        </p:nvSpPr>
        <p:spPr>
          <a:xfrm>
            <a:off x="1153682" y="2598771"/>
            <a:ext cx="3740296" cy="382462"/>
          </a:xfrm>
          <a:prstGeom prst="rect">
            <a:avLst/>
          </a:prstGeom>
        </p:spPr>
        <p:txBody>
          <a:bodyPr spcFirstLastPara="1" wrap="square" lIns="91425" tIns="91425" rIns="91425" bIns="91425" anchor="ctr" anchorCtr="0">
            <a:noAutofit/>
          </a:bodyPr>
          <a:lstStyle/>
          <a:p>
            <a:pPr algn="ctr"/>
            <a:r>
              <a:rPr lang="en-US" sz="1800" dirty="0" err="1" smtClean="0"/>
              <a:t>Abdulrahman</a:t>
            </a:r>
            <a:r>
              <a:rPr lang="en-US" sz="1800" dirty="0" smtClean="0"/>
              <a:t> </a:t>
            </a:r>
            <a:r>
              <a:rPr lang="en-US" sz="1800" dirty="0"/>
              <a:t>Hagag El-Fallah</a:t>
            </a:r>
          </a:p>
        </p:txBody>
      </p:sp>
      <p:sp>
        <p:nvSpPr>
          <p:cNvPr id="262" name="Google Shape;262;p35"/>
          <p:cNvSpPr txBox="1">
            <a:spLocks noGrp="1"/>
          </p:cNvSpPr>
          <p:nvPr>
            <p:ph type="title" idx="4"/>
          </p:nvPr>
        </p:nvSpPr>
        <p:spPr>
          <a:xfrm>
            <a:off x="2654260" y="1620541"/>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3" name="Google Shape;263;p35"/>
          <p:cNvSpPr txBox="1">
            <a:spLocks noGrp="1"/>
          </p:cNvSpPr>
          <p:nvPr>
            <p:ph type="title" idx="5"/>
          </p:nvPr>
        </p:nvSpPr>
        <p:spPr>
          <a:xfrm>
            <a:off x="539835" y="2598771"/>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64" name="Google Shape;264;p35"/>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Teamwork </a:t>
            </a:r>
            <a:r>
              <a:rPr lang="en" sz="1100" dirty="0"/>
              <a:t>(That Five </a:t>
            </a:r>
            <a:r>
              <a:rPr lang="en" sz="1100" dirty="0">
                <a:sym typeface="Wingdings" panose="05000000000000000000" pitchFamily="2" charset="2"/>
              </a:rPr>
              <a:t>)</a:t>
            </a:r>
            <a:endParaRPr dirty="0"/>
          </a:p>
        </p:txBody>
      </p:sp>
      <p:sp>
        <p:nvSpPr>
          <p:cNvPr id="265" name="Google Shape;265;p35"/>
          <p:cNvSpPr txBox="1">
            <a:spLocks noGrp="1"/>
          </p:cNvSpPr>
          <p:nvPr>
            <p:ph type="title" idx="7"/>
          </p:nvPr>
        </p:nvSpPr>
        <p:spPr>
          <a:xfrm>
            <a:off x="5609526" y="2608440"/>
            <a:ext cx="3218279"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2"/>
              </a:buClr>
              <a:buSzPts val="1100"/>
              <a:buFont typeface="Arial"/>
              <a:buNone/>
            </a:pPr>
            <a:r>
              <a:rPr lang="en-US" sz="1800" dirty="0"/>
              <a:t>Ahmed El-</a:t>
            </a:r>
            <a:r>
              <a:rPr lang="en-US" sz="1800" dirty="0" err="1"/>
              <a:t>Hossiny</a:t>
            </a:r>
            <a:r>
              <a:rPr lang="en-US" sz="1800" dirty="0"/>
              <a:t> Shindy</a:t>
            </a:r>
            <a:endParaRPr sz="1800" dirty="0"/>
          </a:p>
        </p:txBody>
      </p:sp>
      <p:sp>
        <p:nvSpPr>
          <p:cNvPr id="267" name="Google Shape;267;p35"/>
          <p:cNvSpPr txBox="1">
            <a:spLocks noGrp="1"/>
          </p:cNvSpPr>
          <p:nvPr>
            <p:ph type="title" idx="9"/>
          </p:nvPr>
        </p:nvSpPr>
        <p:spPr>
          <a:xfrm>
            <a:off x="1475498" y="3540240"/>
            <a:ext cx="2955788" cy="357000"/>
          </a:xfrm>
          <a:prstGeom prst="rect">
            <a:avLst/>
          </a:prstGeom>
        </p:spPr>
        <p:txBody>
          <a:bodyPr spcFirstLastPara="1" wrap="square" lIns="91425" tIns="91425" rIns="91425" bIns="91425" anchor="ctr" anchorCtr="0">
            <a:noAutofit/>
          </a:bodyPr>
          <a:lstStyle/>
          <a:p>
            <a:pPr algn="ctr"/>
            <a:r>
              <a:rPr lang="en-US" sz="1800" dirty="0"/>
              <a:t>Ali Mohammed </a:t>
            </a:r>
            <a:r>
              <a:rPr lang="en-US" sz="1800" dirty="0" err="1"/>
              <a:t>Saafan</a:t>
            </a:r>
            <a:endParaRPr lang="en-US" sz="1800" dirty="0"/>
          </a:p>
        </p:txBody>
      </p:sp>
      <p:sp>
        <p:nvSpPr>
          <p:cNvPr id="269" name="Google Shape;269;p35"/>
          <p:cNvSpPr txBox="1">
            <a:spLocks noGrp="1"/>
          </p:cNvSpPr>
          <p:nvPr>
            <p:ph type="title" idx="14"/>
          </p:nvPr>
        </p:nvSpPr>
        <p:spPr>
          <a:xfrm>
            <a:off x="4867627" y="2600202"/>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0" name="Google Shape;270;p35"/>
          <p:cNvSpPr txBox="1">
            <a:spLocks noGrp="1"/>
          </p:cNvSpPr>
          <p:nvPr>
            <p:ph type="title" idx="15"/>
          </p:nvPr>
        </p:nvSpPr>
        <p:spPr>
          <a:xfrm>
            <a:off x="537047" y="3540240"/>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271" name="Google Shape;271;p35"/>
          <p:cNvCxnSpPr/>
          <p:nvPr/>
        </p:nvCxnSpPr>
        <p:spPr>
          <a:xfrm>
            <a:off x="2654260" y="2055016"/>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35"/>
          <p:cNvCxnSpPr/>
          <p:nvPr/>
        </p:nvCxnSpPr>
        <p:spPr>
          <a:xfrm>
            <a:off x="539835" y="3033246"/>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35"/>
          <p:cNvCxnSpPr/>
          <p:nvPr/>
        </p:nvCxnSpPr>
        <p:spPr>
          <a:xfrm>
            <a:off x="4867627" y="3034677"/>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35"/>
          <p:cNvCxnSpPr/>
          <p:nvPr/>
        </p:nvCxnSpPr>
        <p:spPr>
          <a:xfrm>
            <a:off x="537047" y="3974715"/>
            <a:ext cx="665700" cy="0"/>
          </a:xfrm>
          <a:prstGeom prst="straightConnector1">
            <a:avLst/>
          </a:prstGeom>
          <a:noFill/>
          <a:ln w="9525" cap="flat" cmpd="sng">
            <a:solidFill>
              <a:schemeClr val="accent2"/>
            </a:solidFill>
            <a:prstDash val="solid"/>
            <a:round/>
            <a:headEnd type="none" w="med" len="med"/>
            <a:tailEnd type="none" w="med" len="med"/>
          </a:ln>
        </p:spPr>
      </p:cxnSp>
      <p:sp>
        <p:nvSpPr>
          <p:cNvPr id="275" name="Google Shape;275;p35"/>
          <p:cNvSpPr/>
          <p:nvPr/>
        </p:nvSpPr>
        <p:spPr>
          <a:xfrm>
            <a:off x="7514650" y="-13406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586200" y="-5953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p35">
            <a:extLst>
              <a:ext uri="{FF2B5EF4-FFF2-40B4-BE49-F238E27FC236}">
                <a16:creationId xmlns:a16="http://schemas.microsoft.com/office/drawing/2014/main" id="{588E34B3-2A9A-A521-FC6C-2645ED17E227}"/>
              </a:ext>
            </a:extLst>
          </p:cNvPr>
          <p:cNvSpPr txBox="1">
            <a:spLocks/>
          </p:cNvSpPr>
          <p:nvPr/>
        </p:nvSpPr>
        <p:spPr>
          <a:xfrm>
            <a:off x="5613016" y="3537411"/>
            <a:ext cx="3491032"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lvl="1"/>
            <a:r>
              <a:rPr lang="en-US" sz="1800" dirty="0"/>
              <a:t>Zakaria </a:t>
            </a:r>
            <a:r>
              <a:rPr lang="en-US" sz="1800" dirty="0" err="1"/>
              <a:t>Rafeeq</a:t>
            </a:r>
            <a:r>
              <a:rPr lang="en-US" sz="1800" dirty="0"/>
              <a:t> </a:t>
            </a:r>
            <a:r>
              <a:rPr lang="en-US" sz="1800" dirty="0" smtClean="0"/>
              <a:t>Mohamed</a:t>
            </a:r>
            <a:endParaRPr lang="en-US" sz="1800" dirty="0"/>
          </a:p>
        </p:txBody>
      </p:sp>
      <p:sp>
        <p:nvSpPr>
          <p:cNvPr id="6" name="Google Shape;270;p35">
            <a:extLst>
              <a:ext uri="{FF2B5EF4-FFF2-40B4-BE49-F238E27FC236}">
                <a16:creationId xmlns:a16="http://schemas.microsoft.com/office/drawing/2014/main" id="{DFA7C213-6FF9-5D39-95AB-43A6B453E7A2}"/>
              </a:ext>
            </a:extLst>
          </p:cNvPr>
          <p:cNvSpPr txBox="1">
            <a:spLocks/>
          </p:cNvSpPr>
          <p:nvPr/>
        </p:nvSpPr>
        <p:spPr>
          <a:xfrm>
            <a:off x="4893977" y="3539793"/>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05</a:t>
            </a:r>
          </a:p>
        </p:txBody>
      </p:sp>
      <p:cxnSp>
        <p:nvCxnSpPr>
          <p:cNvPr id="7" name="Google Shape;274;p35">
            <a:extLst>
              <a:ext uri="{FF2B5EF4-FFF2-40B4-BE49-F238E27FC236}">
                <a16:creationId xmlns:a16="http://schemas.microsoft.com/office/drawing/2014/main" id="{1FC02D20-E938-183C-9436-70718D9603C9}"/>
              </a:ext>
            </a:extLst>
          </p:cNvPr>
          <p:cNvCxnSpPr/>
          <p:nvPr/>
        </p:nvCxnSpPr>
        <p:spPr>
          <a:xfrm>
            <a:off x="4893977" y="3964743"/>
            <a:ext cx="6657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10801400" scaled="0"/>
        </a:gradFill>
        <a:effectLst/>
      </p:bgPr>
    </p:bg>
    <p:spTree>
      <p:nvGrpSpPr>
        <p:cNvPr id="1" name="Shape 290"/>
        <p:cNvGrpSpPr/>
        <p:nvPr/>
      </p:nvGrpSpPr>
      <p:grpSpPr>
        <a:xfrm>
          <a:off x="0" y="0"/>
          <a:ext cx="0" cy="0"/>
          <a:chOff x="0" y="0"/>
          <a:chExt cx="0" cy="0"/>
        </a:xfrm>
      </p:grpSpPr>
      <p:pic>
        <p:nvPicPr>
          <p:cNvPr id="1026" name="Picture 2">
            <a:extLst>
              <a:ext uri="{FF2B5EF4-FFF2-40B4-BE49-F238E27FC236}">
                <a16:creationId xmlns:a16="http://schemas.microsoft.com/office/drawing/2014/main" id="{8E474D0C-9631-02AE-F4F7-F83E8EAC3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75" y="1506878"/>
            <a:ext cx="2914650" cy="2914650"/>
          </a:xfrm>
          <a:prstGeom prst="rect">
            <a:avLst/>
          </a:prstGeom>
          <a:noFill/>
          <a:extLst>
            <a:ext uri="{909E8E84-426E-40DD-AFC4-6F175D3DCCD1}">
              <a14:hiddenFill xmlns:a14="http://schemas.microsoft.com/office/drawing/2010/main">
                <a:solidFill>
                  <a:srgbClr val="FFFFFF"/>
                </a:solidFill>
              </a14:hiddenFill>
            </a:ext>
          </a:extLst>
        </p:spPr>
      </p:pic>
      <p:sp>
        <p:nvSpPr>
          <p:cNvPr id="291" name="Google Shape;291;p37"/>
          <p:cNvSpPr txBox="1">
            <a:spLocks noGrp="1"/>
          </p:cNvSpPr>
          <p:nvPr>
            <p:ph type="title"/>
          </p:nvPr>
        </p:nvSpPr>
        <p:spPr>
          <a:xfrm>
            <a:off x="2254074" y="838625"/>
            <a:ext cx="3731455" cy="8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Overview</a:t>
            </a:r>
            <a:endParaRPr dirty="0"/>
          </a:p>
        </p:txBody>
      </p:sp>
      <p:sp>
        <p:nvSpPr>
          <p:cNvPr id="292" name="Google Shape;292;p37"/>
          <p:cNvSpPr txBox="1">
            <a:spLocks noGrp="1"/>
          </p:cNvSpPr>
          <p:nvPr>
            <p:ph type="subTitle" idx="1"/>
          </p:nvPr>
        </p:nvSpPr>
        <p:spPr>
          <a:xfrm>
            <a:off x="2267058" y="2233671"/>
            <a:ext cx="3991159" cy="2071194"/>
          </a:xfrm>
          <a:prstGeom prst="rect">
            <a:avLst/>
          </a:prstGeom>
        </p:spPr>
        <p:txBody>
          <a:bodyPr spcFirstLastPara="1" wrap="square" lIns="91425" tIns="91425" rIns="91425" bIns="91425" anchor="t" anchorCtr="0">
            <a:noAutofit/>
          </a:bodyPr>
          <a:lstStyle/>
          <a:p>
            <a:r>
              <a:rPr lang="en-US" sz="1400" dirty="0"/>
              <a:t>According to psychology researches it’s more efficient to learn in interactive ways like seeing a pictures, watching videos, use animations in teaching and playing some games related to the subject that deliver a particular idea.</a:t>
            </a:r>
          </a:p>
        </p:txBody>
      </p:sp>
      <p:cxnSp>
        <p:nvCxnSpPr>
          <p:cNvPr id="294" name="Google Shape;294;p37"/>
          <p:cNvCxnSpPr/>
          <p:nvPr/>
        </p:nvCxnSpPr>
        <p:spPr>
          <a:xfrm>
            <a:off x="2125333" y="2025038"/>
            <a:ext cx="1156636"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69"/>
          <p:cNvSpPr txBox="1">
            <a:spLocks noGrp="1"/>
          </p:cNvSpPr>
          <p:nvPr>
            <p:ph type="title"/>
          </p:nvPr>
        </p:nvSpPr>
        <p:spPr>
          <a:xfrm>
            <a:off x="713225" y="70142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Idea</a:t>
            </a:r>
            <a:endParaRPr dirty="0"/>
          </a:p>
        </p:txBody>
      </p:sp>
      <p:sp>
        <p:nvSpPr>
          <p:cNvPr id="949" name="Google Shape;949;p69"/>
          <p:cNvSpPr txBox="1">
            <a:spLocks noGrp="1"/>
          </p:cNvSpPr>
          <p:nvPr>
            <p:ph type="body" idx="4294967295"/>
          </p:nvPr>
        </p:nvSpPr>
        <p:spPr>
          <a:xfrm>
            <a:off x="713224" y="1524000"/>
            <a:ext cx="4144525" cy="2438400"/>
          </a:xfrm>
          <a:prstGeom prst="rect">
            <a:avLst/>
          </a:prstGeom>
        </p:spPr>
        <p:txBody>
          <a:bodyPr spcFirstLastPara="1" wrap="square" lIns="91425" tIns="91425" rIns="91425" bIns="91425" anchor="t" anchorCtr="0">
            <a:noAutofit/>
          </a:bodyPr>
          <a:lstStyle/>
          <a:p>
            <a:pPr marL="285750" indent="-285750">
              <a:lnSpc>
                <a:spcPct val="100000"/>
              </a:lnSpc>
            </a:pPr>
            <a:r>
              <a:rPr lang="en-US" sz="1800" dirty="0"/>
              <a:t>According to that theory , we developed an easy game to teach kids the English alphabetic by listening and repeat the letters of some words while watching animated models of the word using AR and game development.</a:t>
            </a:r>
          </a:p>
        </p:txBody>
      </p:sp>
      <p:sp>
        <p:nvSpPr>
          <p:cNvPr id="951" name="Google Shape;951;p69"/>
          <p:cNvSpPr/>
          <p:nvPr/>
        </p:nvSpPr>
        <p:spPr>
          <a:xfrm>
            <a:off x="6940075" y="-7907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9"/>
          <p:cNvSpPr/>
          <p:nvPr/>
        </p:nvSpPr>
        <p:spPr>
          <a:xfrm>
            <a:off x="7936500" y="22075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D5B3BDD-0A8D-6514-A22E-DA3C16A5E505}"/>
              </a:ext>
            </a:extLst>
          </p:cNvPr>
          <p:cNvPicPr>
            <a:picLocks noChangeAspect="1"/>
          </p:cNvPicPr>
          <p:nvPr/>
        </p:nvPicPr>
        <p:blipFill>
          <a:blip r:embed="rId3"/>
          <a:stretch>
            <a:fillRect/>
          </a:stretch>
        </p:blipFill>
        <p:spPr>
          <a:xfrm>
            <a:off x="6553200" y="1442287"/>
            <a:ext cx="2258925" cy="22589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xfrm>
            <a:off x="969749" y="3381325"/>
            <a:ext cx="3973725"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lumMod val="10000"/>
                  </a:schemeClr>
                </a:solidFill>
              </a:rPr>
              <a:t>Brushstrokes of a Gadfly.</a:t>
            </a:r>
            <a:endParaRPr dirty="0">
              <a:solidFill>
                <a:schemeClr val="bg1">
                  <a:lumMod val="10000"/>
                </a:schemeClr>
              </a:solidFill>
            </a:endParaRPr>
          </a:p>
        </p:txBody>
      </p:sp>
      <p:sp>
        <p:nvSpPr>
          <p:cNvPr id="325" name="Google Shape;325;p40"/>
          <p:cNvSpPr txBox="1">
            <a:spLocks noGrp="1"/>
          </p:cNvSpPr>
          <p:nvPr>
            <p:ph type="subTitle" idx="1"/>
          </p:nvPr>
        </p:nvSpPr>
        <p:spPr>
          <a:xfrm>
            <a:off x="969750" y="1405475"/>
            <a:ext cx="7204500" cy="15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Well, if it can be thought, it can be done, a problem can be overcome</a:t>
            </a:r>
            <a:r>
              <a:rPr lang="en" dirty="0"/>
              <a:t>.”</a:t>
            </a:r>
            <a:endParaRPr dirty="0"/>
          </a:p>
        </p:txBody>
      </p:sp>
      <p:cxnSp>
        <p:nvCxnSpPr>
          <p:cNvPr id="326" name="Google Shape;326;p40"/>
          <p:cNvCxnSpPr/>
          <p:nvPr/>
        </p:nvCxnSpPr>
        <p:spPr>
          <a:xfrm>
            <a:off x="969750" y="3129075"/>
            <a:ext cx="1272300" cy="0"/>
          </a:xfrm>
          <a:prstGeom prst="straightConnector1">
            <a:avLst/>
          </a:prstGeom>
          <a:noFill/>
          <a:ln w="9525" cap="flat" cmpd="sng">
            <a:solidFill>
              <a:schemeClr val="accent2"/>
            </a:solidFill>
            <a:prstDash val="solid"/>
            <a:round/>
            <a:headEnd type="none" w="med" len="med"/>
            <a:tailEnd type="none" w="med" len="med"/>
          </a:ln>
        </p:spPr>
      </p:cxnSp>
      <p:sp>
        <p:nvSpPr>
          <p:cNvPr id="327" name="Google Shape;327;p40"/>
          <p:cNvSpPr/>
          <p:nvPr/>
        </p:nvSpPr>
        <p:spPr>
          <a:xfrm>
            <a:off x="6472350" y="43799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6940063" y="361560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928950" y="-9649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7967400" y="3247975"/>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6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a:t>
            </a:r>
            <a:endParaRPr dirty="0"/>
          </a:p>
        </p:txBody>
      </p:sp>
      <p:sp>
        <p:nvSpPr>
          <p:cNvPr id="941" name="Google Shape;941;p68"/>
          <p:cNvSpPr txBox="1">
            <a:spLocks noGrp="1"/>
          </p:cNvSpPr>
          <p:nvPr>
            <p:ph type="body" idx="4294967295"/>
          </p:nvPr>
        </p:nvSpPr>
        <p:spPr>
          <a:xfrm>
            <a:off x="2247900" y="1090374"/>
            <a:ext cx="6665850" cy="2630575"/>
          </a:xfrm>
          <a:prstGeom prst="rect">
            <a:avLst/>
          </a:prstGeom>
          <a:ln>
            <a:noFill/>
          </a:ln>
        </p:spPr>
        <p:txBody>
          <a:bodyPr spcFirstLastPara="1" wrap="square" lIns="91425" tIns="91425" rIns="91425" bIns="91425" anchor="t" anchorCtr="0">
            <a:noAutofit/>
          </a:bodyPr>
          <a:lstStyle/>
          <a:p>
            <a:pPr marL="482600" indent="-342900" algn="justLow">
              <a:buFont typeface="+mj-lt"/>
              <a:buAutoNum type="arabicPeriod"/>
            </a:pPr>
            <a:r>
              <a:rPr lang="en-US" dirty="0"/>
              <a:t>Create an interactive and miniature educational game to make it easier and more fun for kids to learn English.</a:t>
            </a:r>
          </a:p>
          <a:p>
            <a:pPr marL="482600" indent="-342900" algn="justLow">
              <a:buFont typeface="+mj-lt"/>
              <a:buAutoNum type="arabicPeriod"/>
            </a:pPr>
            <a:endParaRPr lang="en-US" sz="300" dirty="0"/>
          </a:p>
          <a:p>
            <a:pPr marL="482600" indent="-342900" algn="justLow">
              <a:buFont typeface="+mj-lt"/>
              <a:buAutoNum type="arabicPeriod"/>
            </a:pPr>
            <a:r>
              <a:rPr lang="en-US" dirty="0"/>
              <a:t>Enhancing the learning process by applying scientific and educational theories.</a:t>
            </a:r>
          </a:p>
          <a:p>
            <a:pPr marL="482600" indent="-342900" algn="justLow">
              <a:buFont typeface="+mj-lt"/>
              <a:buAutoNum type="arabicPeriod"/>
            </a:pPr>
            <a:endParaRPr lang="en-US" sz="200" dirty="0"/>
          </a:p>
          <a:p>
            <a:pPr marL="482600" indent="-342900" algn="justLow">
              <a:buFont typeface="+mj-lt"/>
              <a:buAutoNum type="arabicPeriod"/>
            </a:pPr>
            <a:r>
              <a:rPr lang="en-US" dirty="0"/>
              <a:t>Get over the problem of lack of attention in the educational process</a:t>
            </a:r>
          </a:p>
          <a:p>
            <a:pPr marL="482600" indent="-342900" algn="justLow">
              <a:buFont typeface="+mj-lt"/>
              <a:buAutoNum type="arabicPeriod"/>
            </a:pPr>
            <a:endParaRPr lang="en-US" sz="300" dirty="0"/>
          </a:p>
          <a:p>
            <a:pPr marL="482600" indent="-342900" algn="justLow">
              <a:buFont typeface="+mj-lt"/>
              <a:buAutoNum type="arabicPeriod"/>
            </a:pPr>
            <a:r>
              <a:rPr lang="en-US" dirty="0"/>
              <a:t>Providing an enjoyable and easy learning experience for children.</a:t>
            </a:r>
          </a:p>
          <a:p>
            <a:pPr marL="482600" indent="-342900" algn="justLow">
              <a:buFont typeface="+mj-lt"/>
              <a:buAutoNum type="arabicPeriod"/>
            </a:pPr>
            <a:endParaRPr lang="en-US" sz="300" dirty="0"/>
          </a:p>
          <a:p>
            <a:pPr marL="482600" indent="-342900" algn="justLow">
              <a:buFont typeface="+mj-lt"/>
              <a:buAutoNum type="arabicPeriod"/>
            </a:pPr>
            <a:r>
              <a:rPr lang="en-US" dirty="0"/>
              <a:t>Use development to create modern learning methods that ease the concept of learning</a:t>
            </a:r>
          </a:p>
          <a:p>
            <a:pPr marL="342900" marR="0" lvl="0" indent="-342900" algn="justLow" rtl="0">
              <a:lnSpc>
                <a:spcPct val="100000"/>
              </a:lnSpc>
              <a:spcBef>
                <a:spcPts val="0"/>
              </a:spcBef>
              <a:spcAft>
                <a:spcPts val="0"/>
              </a:spcAft>
              <a:buFont typeface="+mj-lt"/>
              <a:buAutoNum type="arabicPeriod"/>
            </a:pPr>
            <a:endParaRPr dirty="0"/>
          </a:p>
        </p:txBody>
      </p:sp>
      <p:sp>
        <p:nvSpPr>
          <p:cNvPr id="942" name="Google Shape;942;p68"/>
          <p:cNvSpPr/>
          <p:nvPr/>
        </p:nvSpPr>
        <p:spPr>
          <a:xfrm>
            <a:off x="7475850" y="372095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8"/>
          <p:cNvSpPr/>
          <p:nvPr/>
        </p:nvSpPr>
        <p:spPr>
          <a:xfrm>
            <a:off x="6615650" y="42722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566FB81-E9D2-8BE2-779E-04BDBE53B8CA}"/>
              </a:ext>
            </a:extLst>
          </p:cNvPr>
          <p:cNvPicPr>
            <a:picLocks noChangeAspect="1"/>
          </p:cNvPicPr>
          <p:nvPr/>
        </p:nvPicPr>
        <p:blipFill rotWithShape="1">
          <a:blip r:embed="rId3">
            <a:extLst>
              <a:ext uri="{28A0092B-C50C-407E-A947-70E740481C1C}">
                <a14:useLocalDpi xmlns:a14="http://schemas.microsoft.com/office/drawing/2010/main" val="0"/>
              </a:ext>
            </a:extLst>
          </a:blip>
          <a:srcRect l="8794" t="14264" r="54892" b="11749"/>
          <a:stretch/>
        </p:blipFill>
        <p:spPr>
          <a:xfrm>
            <a:off x="144189" y="1090373"/>
            <a:ext cx="1936680" cy="26305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29;p40">
            <a:extLst>
              <a:ext uri="{FF2B5EF4-FFF2-40B4-BE49-F238E27FC236}">
                <a16:creationId xmlns:a16="http://schemas.microsoft.com/office/drawing/2014/main" id="{FEEDF9E8-AFC2-0CB7-5D8F-CF3BF69F50C7}"/>
              </a:ext>
            </a:extLst>
          </p:cNvPr>
          <p:cNvSpPr/>
          <p:nvPr/>
        </p:nvSpPr>
        <p:spPr>
          <a:xfrm>
            <a:off x="-928950" y="-9649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35153408-CAF8-94CC-D329-53BC6A300083}"/>
              </a:ext>
            </a:extLst>
          </p:cNvPr>
          <p:cNvPicPr>
            <a:picLocks noChangeAspect="1"/>
          </p:cNvPicPr>
          <p:nvPr/>
        </p:nvPicPr>
        <p:blipFill rotWithShape="1">
          <a:blip r:embed="rId2">
            <a:extLst>
              <a:ext uri="{28A0092B-C50C-407E-A947-70E740481C1C}">
                <a14:useLocalDpi xmlns:a14="http://schemas.microsoft.com/office/drawing/2010/main" val="0"/>
              </a:ext>
            </a:extLst>
          </a:blip>
          <a:srcRect l="50185" b="35481"/>
          <a:stretch/>
        </p:blipFill>
        <p:spPr>
          <a:xfrm>
            <a:off x="5661838" y="0"/>
            <a:ext cx="3482163" cy="3280227"/>
          </a:xfrm>
          <a:prstGeom prst="rect">
            <a:avLst/>
          </a:prstGeom>
        </p:spPr>
      </p:pic>
      <p:sp>
        <p:nvSpPr>
          <p:cNvPr id="2" name="Title 1">
            <a:extLst>
              <a:ext uri="{FF2B5EF4-FFF2-40B4-BE49-F238E27FC236}">
                <a16:creationId xmlns:a16="http://schemas.microsoft.com/office/drawing/2014/main" id="{AC4C4BA0-06AF-3829-7F53-C43EB92BF45A}"/>
              </a:ext>
            </a:extLst>
          </p:cNvPr>
          <p:cNvSpPr>
            <a:spLocks noGrp="1"/>
          </p:cNvSpPr>
          <p:nvPr>
            <p:ph type="title"/>
          </p:nvPr>
        </p:nvSpPr>
        <p:spPr>
          <a:xfrm>
            <a:off x="713225" y="977650"/>
            <a:ext cx="7717500" cy="478200"/>
          </a:xfrm>
        </p:spPr>
        <p:txBody>
          <a:bodyPr/>
          <a:lstStyle/>
          <a:p>
            <a:r>
              <a:rPr lang="en-US" b="1" dirty="0">
                <a:latin typeface="+mn-lt"/>
              </a:rPr>
              <a:t>Technology Used.</a:t>
            </a:r>
          </a:p>
        </p:txBody>
      </p:sp>
      <p:sp>
        <p:nvSpPr>
          <p:cNvPr id="3" name="Content Placeholder 2">
            <a:extLst>
              <a:ext uri="{FF2B5EF4-FFF2-40B4-BE49-F238E27FC236}">
                <a16:creationId xmlns:a16="http://schemas.microsoft.com/office/drawing/2014/main" id="{2E5E4E6D-F828-B0C6-5661-61B477DA4951}"/>
              </a:ext>
            </a:extLst>
          </p:cNvPr>
          <p:cNvSpPr>
            <a:spLocks noGrp="1"/>
          </p:cNvSpPr>
          <p:nvPr>
            <p:ph idx="1"/>
          </p:nvPr>
        </p:nvSpPr>
        <p:spPr>
          <a:xfrm>
            <a:off x="713225" y="1590625"/>
            <a:ext cx="7717500" cy="3456000"/>
          </a:xfrm>
        </p:spPr>
        <p:txBody>
          <a:bodyPr>
            <a:normAutofit/>
          </a:bodyPr>
          <a:lstStyle/>
          <a:p>
            <a:r>
              <a:rPr lang="en-US" b="1" dirty="0"/>
              <a:t>Unity </a:t>
            </a:r>
            <a:r>
              <a:rPr lang="en-US" b="1" dirty="0" smtClean="0"/>
              <a:t>&amp; </a:t>
            </a:r>
            <a:r>
              <a:rPr lang="en-US" b="1" dirty="0"/>
              <a:t>C#.</a:t>
            </a:r>
          </a:p>
          <a:p>
            <a:r>
              <a:rPr lang="en-US" b="1" dirty="0"/>
              <a:t>Augmented Realty </a:t>
            </a:r>
            <a:r>
              <a:rPr lang="en-US" dirty="0"/>
              <a:t>(create interactive game).</a:t>
            </a:r>
          </a:p>
          <a:p>
            <a:r>
              <a:rPr lang="en-US" b="1" dirty="0"/>
              <a:t>Unity </a:t>
            </a:r>
            <a:r>
              <a:rPr lang="en-US" b="1" dirty="0" err="1"/>
              <a:t>ARFoundation</a:t>
            </a:r>
            <a:r>
              <a:rPr lang="en-US" b="1" dirty="0"/>
              <a:t> package </a:t>
            </a:r>
            <a:r>
              <a:rPr lang="en-US" dirty="0"/>
              <a:t>(create augmented reality plane and surface </a:t>
            </a:r>
            <a:r>
              <a:rPr lang="en-US" dirty="0" smtClean="0"/>
              <a:t>detection).</a:t>
            </a:r>
            <a:endParaRPr lang="en-US" dirty="0"/>
          </a:p>
          <a:p>
            <a:r>
              <a:rPr lang="en-US" b="1" dirty="0"/>
              <a:t>Text Mesh Pro </a:t>
            </a:r>
            <a:r>
              <a:rPr lang="en-US" dirty="0"/>
              <a:t>(text rendering solution).</a:t>
            </a:r>
          </a:p>
          <a:p>
            <a:r>
              <a:rPr lang="en-US" b="1" dirty="0"/>
              <a:t>Blender</a:t>
            </a:r>
            <a:r>
              <a:rPr lang="en-US" dirty="0"/>
              <a:t> (creating , editing and animating 3d models).</a:t>
            </a:r>
            <a:endParaRPr lang="en-US" b="1" dirty="0"/>
          </a:p>
          <a:p>
            <a:r>
              <a:rPr lang="en-US" b="1" dirty="0"/>
              <a:t>Photoshop</a:t>
            </a:r>
            <a:r>
              <a:rPr lang="en-US" dirty="0"/>
              <a:t> (designing user interfaces and visual assets).</a:t>
            </a:r>
          </a:p>
          <a:p>
            <a:r>
              <a:rPr lang="en-US" b="1" dirty="0"/>
              <a:t>Wit.ai</a:t>
            </a:r>
            <a:r>
              <a:rPr lang="en-US" dirty="0"/>
              <a:t> (convert text to speech with a human voice).</a:t>
            </a:r>
          </a:p>
          <a:p>
            <a:r>
              <a:rPr lang="en-US" b="1" dirty="0" err="1"/>
              <a:t>Speechly</a:t>
            </a:r>
            <a:r>
              <a:rPr lang="en-US" dirty="0"/>
              <a:t> (detect the user speech </a:t>
            </a:r>
            <a:r>
              <a:rPr lang="en-US" dirty="0" smtClean="0"/>
              <a:t>accurately, speech </a:t>
            </a:r>
            <a:r>
              <a:rPr lang="en-US" dirty="0"/>
              <a:t>to text).</a:t>
            </a:r>
          </a:p>
        </p:txBody>
      </p:sp>
      <p:sp>
        <p:nvSpPr>
          <p:cNvPr id="4" name="Google Shape;327;p40">
            <a:extLst>
              <a:ext uri="{FF2B5EF4-FFF2-40B4-BE49-F238E27FC236}">
                <a16:creationId xmlns:a16="http://schemas.microsoft.com/office/drawing/2014/main" id="{FE68063E-D248-25A7-6866-083E07679D84}"/>
              </a:ext>
            </a:extLst>
          </p:cNvPr>
          <p:cNvSpPr/>
          <p:nvPr/>
        </p:nvSpPr>
        <p:spPr>
          <a:xfrm>
            <a:off x="6472350" y="43799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8;p40">
            <a:extLst>
              <a:ext uri="{FF2B5EF4-FFF2-40B4-BE49-F238E27FC236}">
                <a16:creationId xmlns:a16="http://schemas.microsoft.com/office/drawing/2014/main" id="{DBA0FB5C-A2BD-6A35-4481-04601AA10E83}"/>
              </a:ext>
            </a:extLst>
          </p:cNvPr>
          <p:cNvSpPr/>
          <p:nvPr/>
        </p:nvSpPr>
        <p:spPr>
          <a:xfrm>
            <a:off x="6940063" y="3615600"/>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0;p40">
            <a:extLst>
              <a:ext uri="{FF2B5EF4-FFF2-40B4-BE49-F238E27FC236}">
                <a16:creationId xmlns:a16="http://schemas.microsoft.com/office/drawing/2014/main" id="{2BEC0197-AA2C-1C27-D7C7-E7F25A6C335D}"/>
              </a:ext>
            </a:extLst>
          </p:cNvPr>
          <p:cNvSpPr/>
          <p:nvPr/>
        </p:nvSpPr>
        <p:spPr>
          <a:xfrm>
            <a:off x="7967400" y="3247975"/>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638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puter Science &amp; Mathematics Major For College: Mathematics by Slidesgo">
  <a:themeElements>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TotalTime>
  <Words>1106</Words>
  <Application>Microsoft Office PowerPoint</Application>
  <PresentationFormat>On-screen Show (16:9)</PresentationFormat>
  <Paragraphs>149</Paragraphs>
  <Slides>32</Slides>
  <Notes>31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32</vt:i4>
      </vt:variant>
    </vt:vector>
  </HeadingPairs>
  <TitlesOfParts>
    <vt:vector size="39" baseType="lpstr">
      <vt:lpstr>Arial</vt:lpstr>
      <vt:lpstr>Wingdings</vt:lpstr>
      <vt:lpstr>Poppins</vt:lpstr>
      <vt:lpstr>Poppins SemiBold</vt:lpstr>
      <vt:lpstr>Nunito Light</vt:lpstr>
      <vt:lpstr>Bebas Neue</vt:lpstr>
      <vt:lpstr>Computer Science &amp; Mathematics Major For College: Mathematics by Slidesgo</vt:lpstr>
      <vt:lpstr>Education system based on AR and game development</vt:lpstr>
      <vt:lpstr>Contents of presentation</vt:lpstr>
      <vt:lpstr>Special Thanks</vt:lpstr>
      <vt:lpstr>Omar Mohammed Sobhy</vt:lpstr>
      <vt:lpstr>Problem Overview</vt:lpstr>
      <vt:lpstr>Idea</vt:lpstr>
      <vt:lpstr>Brushstrokes of a Gadfly.</vt:lpstr>
      <vt:lpstr>Goals</vt:lpstr>
      <vt:lpstr>Technology Used.</vt:lpstr>
      <vt:lpstr>Unity Engine</vt:lpstr>
      <vt:lpstr>Augmented Reality</vt:lpstr>
      <vt:lpstr>Photoshop</vt:lpstr>
      <vt:lpstr>System analysis</vt:lpstr>
      <vt:lpstr>System analysis</vt:lpstr>
      <vt:lpstr>System analysis</vt:lpstr>
      <vt:lpstr>Use Case</vt:lpstr>
      <vt:lpstr>Use Case Diagram</vt:lpstr>
      <vt:lpstr>Context Diagram</vt:lpstr>
      <vt:lpstr>Sequence Diagram</vt:lpstr>
      <vt:lpstr>PowerPoint Presentation</vt:lpstr>
      <vt:lpstr>UI &amp; Implementation</vt:lpstr>
      <vt:lpstr>UI &amp; Implementation</vt:lpstr>
      <vt:lpstr>UI &amp; Implementation</vt:lpstr>
      <vt:lpstr>UI &amp; Implementation</vt:lpstr>
      <vt:lpstr>UI &amp; Implementation</vt:lpstr>
      <vt:lpstr>UI &amp; Implementation</vt:lpstr>
      <vt:lpstr>UI &amp; Implementation</vt:lpstr>
      <vt:lpstr>PowerPoint Presentation</vt:lpstr>
      <vt:lpstr>PowerPoint Presentation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system based on AR and game development</dc:title>
  <dc:creator>TorNew</dc:creator>
  <cp:lastModifiedBy>TorNew</cp:lastModifiedBy>
  <cp:revision>44</cp:revision>
  <dcterms:modified xsi:type="dcterms:W3CDTF">2023-06-17T18:07:42Z</dcterms:modified>
</cp:coreProperties>
</file>